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0" r:id="rId3"/>
    <p:sldId id="262" r:id="rId4"/>
    <p:sldId id="261" r:id="rId5"/>
    <p:sldId id="263" r:id="rId6"/>
    <p:sldId id="264" r:id="rId7"/>
    <p:sldId id="271" r:id="rId8"/>
    <p:sldId id="275" r:id="rId9"/>
    <p:sldId id="276" r:id="rId10"/>
    <p:sldId id="277" r:id="rId11"/>
    <p:sldId id="278" r:id="rId12"/>
    <p:sldId id="279" r:id="rId13"/>
    <p:sldId id="267" r:id="rId14"/>
    <p:sldId id="280" r:id="rId15"/>
    <p:sldId id="281" r:id="rId16"/>
    <p:sldId id="282" r:id="rId17"/>
    <p:sldId id="283" r:id="rId18"/>
    <p:sldId id="284" r:id="rId19"/>
    <p:sldId id="285" r:id="rId20"/>
    <p:sldId id="286" r:id="rId21"/>
    <p:sldId id="287" r:id="rId22"/>
    <p:sldId id="288" r:id="rId23"/>
    <p:sldId id="289" r:id="rId24"/>
    <p:sldId id="290" r:id="rId25"/>
    <p:sldId id="259" r:id="rId26"/>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3" autoAdjust="0"/>
    <p:restoredTop sz="94662" autoAdjust="0"/>
  </p:normalViewPr>
  <p:slideViewPr>
    <p:cSldViewPr>
      <p:cViewPr varScale="1">
        <p:scale>
          <a:sx n="70" d="100"/>
          <a:sy n="70" d="100"/>
        </p:scale>
        <p:origin x="-145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4.xml.rels><?xml version="1.0" encoding="UTF-8" standalone="yes"?>
<Relationships xmlns="http://schemas.openxmlformats.org/package/2006/relationships"><Relationship Id="rId1" Type="http://schemas.openxmlformats.org/officeDocument/2006/relationships/image" Target="../media/image4.jp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4.xml.rels><?xml version="1.0" encoding="UTF-8" standalone="yes"?>
<Relationships xmlns="http://schemas.openxmlformats.org/package/2006/relationships"><Relationship Id="rId1" Type="http://schemas.openxmlformats.org/officeDocument/2006/relationships/image" Target="../media/image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82DDC6-23DA-430D-A821-0148733A5AA0}" type="doc">
      <dgm:prSet loTypeId="urn:microsoft.com/office/officeart/2005/8/layout/hierarchy3" loCatId="hierarchy" qsTypeId="urn:microsoft.com/office/officeart/2005/8/quickstyle/3d2" qsCatId="3D" csTypeId="urn:microsoft.com/office/officeart/2005/8/colors/accent1_2" csCatId="accent1" phldr="1"/>
      <dgm:spPr/>
      <dgm:t>
        <a:bodyPr/>
        <a:lstStyle/>
        <a:p>
          <a:endParaRPr lang="en-US"/>
        </a:p>
      </dgm:t>
    </dgm:pt>
    <dgm:pt modelId="{26664AF2-72BF-476C-AC5F-079C725B9DDC}">
      <dgm:prSet/>
      <dgm:spPr/>
      <dgm:t>
        <a:bodyPr/>
        <a:lstStyle/>
        <a:p>
          <a:pPr rtl="0"/>
          <a:r>
            <a:rPr lang="en-US" dirty="0" smtClean="0">
              <a:solidFill>
                <a:srgbClr val="FFFF00"/>
              </a:solidFill>
            </a:rPr>
            <a:t>VDT Learning Management System Awareness Training</a:t>
          </a:r>
          <a:endParaRPr lang="en-US" dirty="0">
            <a:solidFill>
              <a:srgbClr val="FFFF00"/>
            </a:solidFill>
          </a:endParaRPr>
        </a:p>
      </dgm:t>
    </dgm:pt>
    <dgm:pt modelId="{59CC07DF-253A-423A-B0C4-B6E3B47756F8}" type="parTrans" cxnId="{048C2763-422B-4456-A677-94384054D22B}">
      <dgm:prSet/>
      <dgm:spPr/>
      <dgm:t>
        <a:bodyPr/>
        <a:lstStyle/>
        <a:p>
          <a:endParaRPr lang="en-US"/>
        </a:p>
      </dgm:t>
    </dgm:pt>
    <dgm:pt modelId="{43B4ABD5-21AF-4EDD-A13B-460DB1B50A48}" type="sibTrans" cxnId="{048C2763-422B-4456-A677-94384054D22B}">
      <dgm:prSet/>
      <dgm:spPr/>
      <dgm:t>
        <a:bodyPr/>
        <a:lstStyle/>
        <a:p>
          <a:endParaRPr lang="en-US"/>
        </a:p>
      </dgm:t>
    </dgm:pt>
    <dgm:pt modelId="{36B24144-3002-4419-96C9-C0F7E39FBEDF}" type="pres">
      <dgm:prSet presAssocID="{1C82DDC6-23DA-430D-A821-0148733A5AA0}" presName="diagram" presStyleCnt="0">
        <dgm:presLayoutVars>
          <dgm:chPref val="1"/>
          <dgm:dir/>
          <dgm:animOne val="branch"/>
          <dgm:animLvl val="lvl"/>
          <dgm:resizeHandles/>
        </dgm:presLayoutVars>
      </dgm:prSet>
      <dgm:spPr/>
      <dgm:t>
        <a:bodyPr/>
        <a:lstStyle/>
        <a:p>
          <a:endParaRPr lang="en-US"/>
        </a:p>
      </dgm:t>
    </dgm:pt>
    <dgm:pt modelId="{11BEF77C-6357-4936-AC8C-C40687673CB9}" type="pres">
      <dgm:prSet presAssocID="{26664AF2-72BF-476C-AC5F-079C725B9DDC}" presName="root" presStyleCnt="0"/>
      <dgm:spPr/>
    </dgm:pt>
    <dgm:pt modelId="{C8D0156E-CB55-4325-B926-E7AE16A561F9}" type="pres">
      <dgm:prSet presAssocID="{26664AF2-72BF-476C-AC5F-079C725B9DDC}" presName="rootComposite" presStyleCnt="0"/>
      <dgm:spPr/>
    </dgm:pt>
    <dgm:pt modelId="{40CEC01B-FA17-4572-94FF-3D7D00EBCACF}" type="pres">
      <dgm:prSet presAssocID="{26664AF2-72BF-476C-AC5F-079C725B9DDC}" presName="rootText" presStyleLbl="node1" presStyleIdx="0" presStyleCnt="1" custScaleX="131959" custLinFactNeighborX="-85" custLinFactNeighborY="-118"/>
      <dgm:spPr/>
      <dgm:t>
        <a:bodyPr/>
        <a:lstStyle/>
        <a:p>
          <a:endParaRPr lang="en-US"/>
        </a:p>
      </dgm:t>
    </dgm:pt>
    <dgm:pt modelId="{FF32B385-7C7B-4F5B-8462-7446B7A86F9C}" type="pres">
      <dgm:prSet presAssocID="{26664AF2-72BF-476C-AC5F-079C725B9DDC}" presName="rootConnector" presStyleLbl="node1" presStyleIdx="0" presStyleCnt="1"/>
      <dgm:spPr/>
      <dgm:t>
        <a:bodyPr/>
        <a:lstStyle/>
        <a:p>
          <a:endParaRPr lang="en-US"/>
        </a:p>
      </dgm:t>
    </dgm:pt>
    <dgm:pt modelId="{56A67B7F-D4B3-4D50-A7E3-0AD7B913732D}" type="pres">
      <dgm:prSet presAssocID="{26664AF2-72BF-476C-AC5F-079C725B9DDC}" presName="childShape" presStyleCnt="0"/>
      <dgm:spPr/>
    </dgm:pt>
  </dgm:ptLst>
  <dgm:cxnLst>
    <dgm:cxn modelId="{048C2763-422B-4456-A677-94384054D22B}" srcId="{1C82DDC6-23DA-430D-A821-0148733A5AA0}" destId="{26664AF2-72BF-476C-AC5F-079C725B9DDC}" srcOrd="0" destOrd="0" parTransId="{59CC07DF-253A-423A-B0C4-B6E3B47756F8}" sibTransId="{43B4ABD5-21AF-4EDD-A13B-460DB1B50A48}"/>
    <dgm:cxn modelId="{3E3F8D66-9913-4A2E-AEF9-07E264928027}" type="presOf" srcId="{26664AF2-72BF-476C-AC5F-079C725B9DDC}" destId="{40CEC01B-FA17-4572-94FF-3D7D00EBCACF}" srcOrd="0" destOrd="0" presId="urn:microsoft.com/office/officeart/2005/8/layout/hierarchy3"/>
    <dgm:cxn modelId="{B7AB2120-AC5B-44EA-A59C-A1055CA68860}" type="presOf" srcId="{26664AF2-72BF-476C-AC5F-079C725B9DDC}" destId="{FF32B385-7C7B-4F5B-8462-7446B7A86F9C}" srcOrd="1" destOrd="0" presId="urn:microsoft.com/office/officeart/2005/8/layout/hierarchy3"/>
    <dgm:cxn modelId="{0C01F703-F13C-417A-8DC1-A1E0DEDBFA34}" type="presOf" srcId="{1C82DDC6-23DA-430D-A821-0148733A5AA0}" destId="{36B24144-3002-4419-96C9-C0F7E39FBEDF}" srcOrd="0" destOrd="0" presId="urn:microsoft.com/office/officeart/2005/8/layout/hierarchy3"/>
    <dgm:cxn modelId="{5E6FA152-25EF-4749-8BAD-49B45265964C}" type="presParOf" srcId="{36B24144-3002-4419-96C9-C0F7E39FBEDF}" destId="{11BEF77C-6357-4936-AC8C-C40687673CB9}" srcOrd="0" destOrd="0" presId="urn:microsoft.com/office/officeart/2005/8/layout/hierarchy3"/>
    <dgm:cxn modelId="{429CB728-DEBA-4DF1-8F7F-B1CF1490239E}" type="presParOf" srcId="{11BEF77C-6357-4936-AC8C-C40687673CB9}" destId="{C8D0156E-CB55-4325-B926-E7AE16A561F9}" srcOrd="0" destOrd="0" presId="urn:microsoft.com/office/officeart/2005/8/layout/hierarchy3"/>
    <dgm:cxn modelId="{AB703A51-7720-4A43-B289-BAAB5076200C}" type="presParOf" srcId="{C8D0156E-CB55-4325-B926-E7AE16A561F9}" destId="{40CEC01B-FA17-4572-94FF-3D7D00EBCACF}" srcOrd="0" destOrd="0" presId="urn:microsoft.com/office/officeart/2005/8/layout/hierarchy3"/>
    <dgm:cxn modelId="{8242946C-D84B-4131-B24E-85C7D330D740}" type="presParOf" srcId="{C8D0156E-CB55-4325-B926-E7AE16A561F9}" destId="{FF32B385-7C7B-4F5B-8462-7446B7A86F9C}" srcOrd="1" destOrd="0" presId="urn:microsoft.com/office/officeart/2005/8/layout/hierarchy3"/>
    <dgm:cxn modelId="{99CDFEC8-1AEF-42F9-B6B6-D7C3FC084119}" type="presParOf" srcId="{11BEF77C-6357-4936-AC8C-C40687673CB9}" destId="{56A67B7F-D4B3-4D50-A7E3-0AD7B913732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AF2899-0856-4407-BE9C-1EC146BCD45C}" type="doc">
      <dgm:prSet loTypeId="urn:microsoft.com/office/officeart/2008/layout/AlternatingPictureBlocks" loCatId="list" qsTypeId="urn:microsoft.com/office/officeart/2005/8/quickstyle/simple1" qsCatId="simple" csTypeId="urn:microsoft.com/office/officeart/2005/8/colors/accent1_2" csCatId="accent1" phldr="1"/>
      <dgm:spPr/>
      <dgm:t>
        <a:bodyPr/>
        <a:lstStyle/>
        <a:p>
          <a:endParaRPr lang="en-US"/>
        </a:p>
      </dgm:t>
    </dgm:pt>
    <dgm:pt modelId="{C734551A-2529-4917-8F90-ACB485098FDB}">
      <dgm:prSet/>
      <dgm:spPr/>
      <dgm:t>
        <a:bodyPr/>
        <a:lstStyle/>
        <a:p>
          <a:pPr rtl="0"/>
          <a:r>
            <a:rPr lang="en-US" b="1" i="1" dirty="0" smtClean="0">
              <a:solidFill>
                <a:schemeClr val="accent6">
                  <a:lumMod val="60000"/>
                  <a:lumOff val="40000"/>
                </a:schemeClr>
              </a:solidFill>
              <a:effectLst>
                <a:outerShdw blurRad="38100" dist="38100" dir="2700000" algn="tl">
                  <a:srgbClr val="000000">
                    <a:alpha val="43137"/>
                  </a:srgbClr>
                </a:outerShdw>
              </a:effectLst>
            </a:rPr>
            <a:t>Presented By: INFORMATION TECHNOLOGY DEPARTMENT</a:t>
          </a:r>
          <a:endParaRPr lang="en-US" i="1" dirty="0">
            <a:solidFill>
              <a:schemeClr val="accent6">
                <a:lumMod val="60000"/>
                <a:lumOff val="40000"/>
              </a:schemeClr>
            </a:solidFill>
            <a:effectLst>
              <a:outerShdw blurRad="38100" dist="38100" dir="2700000" algn="tl">
                <a:srgbClr val="000000">
                  <a:alpha val="43137"/>
                </a:srgbClr>
              </a:outerShdw>
            </a:effectLst>
          </a:endParaRPr>
        </a:p>
      </dgm:t>
    </dgm:pt>
    <dgm:pt modelId="{9DB4754D-4356-413F-B488-710306C9782E}" type="parTrans" cxnId="{2E72FA32-FAFB-4AD9-A361-E5937CD76DA6}">
      <dgm:prSet/>
      <dgm:spPr/>
      <dgm:t>
        <a:bodyPr/>
        <a:lstStyle/>
        <a:p>
          <a:endParaRPr lang="en-US"/>
        </a:p>
      </dgm:t>
    </dgm:pt>
    <dgm:pt modelId="{96C645DE-DA4B-4851-B999-25798F2C936F}" type="sibTrans" cxnId="{2E72FA32-FAFB-4AD9-A361-E5937CD76DA6}">
      <dgm:prSet/>
      <dgm:spPr/>
      <dgm:t>
        <a:bodyPr/>
        <a:lstStyle/>
        <a:p>
          <a:endParaRPr lang="en-US"/>
        </a:p>
      </dgm:t>
    </dgm:pt>
    <dgm:pt modelId="{CA69DF6F-86AD-4441-B37A-2E95255C66F2}" type="pres">
      <dgm:prSet presAssocID="{84AF2899-0856-4407-BE9C-1EC146BCD45C}" presName="linearFlow" presStyleCnt="0">
        <dgm:presLayoutVars>
          <dgm:dir/>
          <dgm:resizeHandles val="exact"/>
        </dgm:presLayoutVars>
      </dgm:prSet>
      <dgm:spPr/>
      <dgm:t>
        <a:bodyPr/>
        <a:lstStyle/>
        <a:p>
          <a:endParaRPr lang="en-US"/>
        </a:p>
      </dgm:t>
    </dgm:pt>
    <dgm:pt modelId="{61DD19E2-7B1A-453C-BBD0-08CA02E6A72C}" type="pres">
      <dgm:prSet presAssocID="{C734551A-2529-4917-8F90-ACB485098FDB}" presName="comp" presStyleCnt="0"/>
      <dgm:spPr/>
    </dgm:pt>
    <dgm:pt modelId="{F3E895D1-490B-4398-A0AE-5951DB418B36}" type="pres">
      <dgm:prSet presAssocID="{C734551A-2529-4917-8F90-ACB485098FDB}" presName="rect2" presStyleLbl="node1" presStyleIdx="0" presStyleCnt="1" custScaleX="290362">
        <dgm:presLayoutVars>
          <dgm:bulletEnabled val="1"/>
        </dgm:presLayoutVars>
      </dgm:prSet>
      <dgm:spPr/>
      <dgm:t>
        <a:bodyPr/>
        <a:lstStyle/>
        <a:p>
          <a:endParaRPr lang="en-US"/>
        </a:p>
      </dgm:t>
    </dgm:pt>
    <dgm:pt modelId="{674A0C82-EC3C-42C2-A70D-93338DAE167A}" type="pres">
      <dgm:prSet presAssocID="{C734551A-2529-4917-8F90-ACB485098FDB}" presName="rect1" presStyleLbl="lnNode1" presStyleIdx="0" presStyleCnt="1" custScaleX="80969" custLinFactX="-85515" custLinFactNeighborX="-100000" custLinFactNeighborY="-7465"/>
      <dgm:spPr>
        <a:blipFill rotWithShape="1">
          <a:blip xmlns:r="http://schemas.openxmlformats.org/officeDocument/2006/relationships" r:embed="rId1"/>
          <a:stretch>
            <a:fillRect/>
          </a:stretch>
        </a:blipFill>
      </dgm:spPr>
      <dgm:t>
        <a:bodyPr/>
        <a:lstStyle/>
        <a:p>
          <a:endParaRPr lang="en-US"/>
        </a:p>
      </dgm:t>
    </dgm:pt>
  </dgm:ptLst>
  <dgm:cxnLst>
    <dgm:cxn modelId="{965453D3-9FDD-47EE-B61A-E54A41F573ED}" type="presOf" srcId="{C734551A-2529-4917-8F90-ACB485098FDB}" destId="{F3E895D1-490B-4398-A0AE-5951DB418B36}" srcOrd="0" destOrd="0" presId="urn:microsoft.com/office/officeart/2008/layout/AlternatingPictureBlocks"/>
    <dgm:cxn modelId="{2E72FA32-FAFB-4AD9-A361-E5937CD76DA6}" srcId="{84AF2899-0856-4407-BE9C-1EC146BCD45C}" destId="{C734551A-2529-4917-8F90-ACB485098FDB}" srcOrd="0" destOrd="0" parTransId="{9DB4754D-4356-413F-B488-710306C9782E}" sibTransId="{96C645DE-DA4B-4851-B999-25798F2C936F}"/>
    <dgm:cxn modelId="{86200440-6877-4353-A28E-B59FD220337C}" type="presOf" srcId="{84AF2899-0856-4407-BE9C-1EC146BCD45C}" destId="{CA69DF6F-86AD-4441-B37A-2E95255C66F2}" srcOrd="0" destOrd="0" presId="urn:microsoft.com/office/officeart/2008/layout/AlternatingPictureBlocks"/>
    <dgm:cxn modelId="{76B94D83-2C77-4364-BC23-DD8E486CF4DE}" type="presParOf" srcId="{CA69DF6F-86AD-4441-B37A-2E95255C66F2}" destId="{61DD19E2-7B1A-453C-BBD0-08CA02E6A72C}" srcOrd="0" destOrd="0" presId="urn:microsoft.com/office/officeart/2008/layout/AlternatingPictureBlocks"/>
    <dgm:cxn modelId="{5B9924D8-A529-47DD-803F-5F875F783426}" type="presParOf" srcId="{61DD19E2-7B1A-453C-BBD0-08CA02E6A72C}" destId="{F3E895D1-490B-4398-A0AE-5951DB418B36}" srcOrd="0" destOrd="0" presId="urn:microsoft.com/office/officeart/2008/layout/AlternatingPictureBlocks"/>
    <dgm:cxn modelId="{A99F1E85-FC47-4FB9-9F31-9CE33D9D1CEF}" type="presParOf" srcId="{61DD19E2-7B1A-453C-BBD0-08CA02E6A72C}" destId="{674A0C82-EC3C-42C2-A70D-93338DAE167A}"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F33127-D96E-4339-8393-AFC39614D702}" type="doc">
      <dgm:prSet loTypeId="urn:microsoft.com/office/officeart/2005/8/layout/vList2" loCatId="list" qsTypeId="urn:microsoft.com/office/officeart/2005/8/quickstyle/3d1" qsCatId="3D" csTypeId="urn:microsoft.com/office/officeart/2005/8/colors/colorful1" csCatId="colorful"/>
      <dgm:spPr/>
      <dgm:t>
        <a:bodyPr/>
        <a:lstStyle/>
        <a:p>
          <a:endParaRPr lang="en-US"/>
        </a:p>
      </dgm:t>
    </dgm:pt>
    <dgm:pt modelId="{B0229372-4A19-4936-BAA4-077A77630574}">
      <dgm:prSet/>
      <dgm:spPr/>
      <dgm:t>
        <a:bodyPr/>
        <a:lstStyle/>
        <a:p>
          <a:pPr rtl="0"/>
          <a:r>
            <a:rPr lang="en-US" b="1" smtClean="0"/>
            <a:t>INTRODUCTION</a:t>
          </a:r>
          <a:endParaRPr lang="en-US"/>
        </a:p>
      </dgm:t>
    </dgm:pt>
    <dgm:pt modelId="{FFBA2E2B-469F-473B-AF77-A922C6D4E060}" type="parTrans" cxnId="{42EBB3C3-24DC-405B-A86E-CACFBCB0FF0D}">
      <dgm:prSet/>
      <dgm:spPr/>
      <dgm:t>
        <a:bodyPr/>
        <a:lstStyle/>
        <a:p>
          <a:endParaRPr lang="en-US"/>
        </a:p>
      </dgm:t>
    </dgm:pt>
    <dgm:pt modelId="{5A489AF7-2A82-4D84-96A2-96AF41468107}" type="sibTrans" cxnId="{42EBB3C3-24DC-405B-A86E-CACFBCB0FF0D}">
      <dgm:prSet/>
      <dgm:spPr/>
      <dgm:t>
        <a:bodyPr/>
        <a:lstStyle/>
        <a:p>
          <a:endParaRPr lang="en-US"/>
        </a:p>
      </dgm:t>
    </dgm:pt>
    <dgm:pt modelId="{D4B185BF-CF7E-4362-BCD8-8F9BFD5C9DCA}" type="pres">
      <dgm:prSet presAssocID="{08F33127-D96E-4339-8393-AFC39614D702}" presName="linear" presStyleCnt="0">
        <dgm:presLayoutVars>
          <dgm:animLvl val="lvl"/>
          <dgm:resizeHandles val="exact"/>
        </dgm:presLayoutVars>
      </dgm:prSet>
      <dgm:spPr/>
      <dgm:t>
        <a:bodyPr/>
        <a:lstStyle/>
        <a:p>
          <a:endParaRPr lang="en-US"/>
        </a:p>
      </dgm:t>
    </dgm:pt>
    <dgm:pt modelId="{46F4763D-803B-49C0-9018-86165B9DE526}" type="pres">
      <dgm:prSet presAssocID="{B0229372-4A19-4936-BAA4-077A77630574}" presName="parentText" presStyleLbl="node1" presStyleIdx="0" presStyleCnt="1" custLinFactNeighborX="6186" custLinFactNeighborY="57722">
        <dgm:presLayoutVars>
          <dgm:chMax val="0"/>
          <dgm:bulletEnabled val="1"/>
        </dgm:presLayoutVars>
      </dgm:prSet>
      <dgm:spPr/>
      <dgm:t>
        <a:bodyPr/>
        <a:lstStyle/>
        <a:p>
          <a:endParaRPr lang="en-US"/>
        </a:p>
      </dgm:t>
    </dgm:pt>
  </dgm:ptLst>
  <dgm:cxnLst>
    <dgm:cxn modelId="{99B974BE-1DD6-418F-88B0-21EC3AF386DB}" type="presOf" srcId="{B0229372-4A19-4936-BAA4-077A77630574}" destId="{46F4763D-803B-49C0-9018-86165B9DE526}" srcOrd="0" destOrd="0" presId="urn:microsoft.com/office/officeart/2005/8/layout/vList2"/>
    <dgm:cxn modelId="{53B0A17A-D246-4DA6-B528-DB9C25A6146A}" type="presOf" srcId="{08F33127-D96E-4339-8393-AFC39614D702}" destId="{D4B185BF-CF7E-4362-BCD8-8F9BFD5C9DCA}" srcOrd="0" destOrd="0" presId="urn:microsoft.com/office/officeart/2005/8/layout/vList2"/>
    <dgm:cxn modelId="{42EBB3C3-24DC-405B-A86E-CACFBCB0FF0D}" srcId="{08F33127-D96E-4339-8393-AFC39614D702}" destId="{B0229372-4A19-4936-BAA4-077A77630574}" srcOrd="0" destOrd="0" parTransId="{FFBA2E2B-469F-473B-AF77-A922C6D4E060}" sibTransId="{5A489AF7-2A82-4D84-96A2-96AF41468107}"/>
    <dgm:cxn modelId="{F5ABAC7E-09E6-4ADC-8BD9-308799430B19}" type="presParOf" srcId="{D4B185BF-CF7E-4362-BCD8-8F9BFD5C9DCA}" destId="{46F4763D-803B-49C0-9018-86165B9DE52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521435-7064-45B6-9FE2-8BF99574751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73A20647-AC15-4BE5-B400-B7BC12B55099}">
      <dgm:prSet custT="1"/>
      <dgm:spPr/>
      <dgm:t>
        <a:bodyPr/>
        <a:lstStyle/>
        <a:p>
          <a:pPr algn="ctr" rtl="0"/>
          <a:r>
            <a:rPr lang="en-US" sz="3600" b="1" i="1" dirty="0" smtClean="0">
              <a:solidFill>
                <a:srgbClr val="FFFF00"/>
              </a:solidFill>
              <a:effectLst>
                <a:outerShdw blurRad="38100" dist="38100" dir="2700000" algn="tl">
                  <a:srgbClr val="000000">
                    <a:alpha val="43137"/>
                  </a:srgbClr>
                </a:outerShdw>
              </a:effectLst>
            </a:rPr>
            <a:t>        Major Components</a:t>
          </a:r>
          <a:endParaRPr lang="en-US" sz="3600" b="1" i="1" dirty="0">
            <a:solidFill>
              <a:srgbClr val="FFFF00"/>
            </a:solidFill>
            <a:effectLst>
              <a:outerShdw blurRad="38100" dist="38100" dir="2700000" algn="tl">
                <a:srgbClr val="000000">
                  <a:alpha val="43137"/>
                </a:srgbClr>
              </a:outerShdw>
            </a:effectLst>
          </a:endParaRPr>
        </a:p>
      </dgm:t>
    </dgm:pt>
    <dgm:pt modelId="{84382324-100D-4322-8BF8-37D7BC1E2B68}" type="parTrans" cxnId="{46D3366C-B03E-4E50-A999-DE61D24ED78C}">
      <dgm:prSet/>
      <dgm:spPr/>
      <dgm:t>
        <a:bodyPr/>
        <a:lstStyle/>
        <a:p>
          <a:endParaRPr lang="en-US"/>
        </a:p>
      </dgm:t>
    </dgm:pt>
    <dgm:pt modelId="{D8D3C1F4-5D41-4CD0-9497-B054BB0FFF42}" type="sibTrans" cxnId="{46D3366C-B03E-4E50-A999-DE61D24ED78C}">
      <dgm:prSet/>
      <dgm:spPr/>
      <dgm:t>
        <a:bodyPr/>
        <a:lstStyle/>
        <a:p>
          <a:endParaRPr lang="en-US"/>
        </a:p>
      </dgm:t>
    </dgm:pt>
    <dgm:pt modelId="{9468F720-F17E-476C-9F3A-343454B43AD7}" type="pres">
      <dgm:prSet presAssocID="{26521435-7064-45B6-9FE2-8BF99574751C}" presName="linearFlow" presStyleCnt="0">
        <dgm:presLayoutVars>
          <dgm:dir/>
          <dgm:resizeHandles val="exact"/>
        </dgm:presLayoutVars>
      </dgm:prSet>
      <dgm:spPr/>
      <dgm:t>
        <a:bodyPr/>
        <a:lstStyle/>
        <a:p>
          <a:endParaRPr lang="en-US"/>
        </a:p>
      </dgm:t>
    </dgm:pt>
    <dgm:pt modelId="{78C755C1-8B12-432F-B900-FDCE1935D3F5}" type="pres">
      <dgm:prSet presAssocID="{73A20647-AC15-4BE5-B400-B7BC12B55099}" presName="composite" presStyleCnt="0"/>
      <dgm:spPr/>
    </dgm:pt>
    <dgm:pt modelId="{23A8E557-C42C-4F8A-A927-5917EF80A6C5}" type="pres">
      <dgm:prSet presAssocID="{73A20647-AC15-4BE5-B400-B7BC12B55099}" presName="imgShp" presStyleLbl="fgImgPlace1" presStyleIdx="0" presStyleCnt="1" custScaleX="172883" custLinFactNeighborX="5863" custLinFactNeighborY="-49"/>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7B10354C-1E6E-40AB-BDB8-D86AE372596F}" type="pres">
      <dgm:prSet presAssocID="{73A20647-AC15-4BE5-B400-B7BC12B55099}" presName="txShp" presStyleLbl="node1" presStyleIdx="0" presStyleCnt="1" custScaleX="150376" custScaleY="100001" custLinFactNeighborX="0" custLinFactNeighborY="-16732">
        <dgm:presLayoutVars>
          <dgm:bulletEnabled val="1"/>
        </dgm:presLayoutVars>
      </dgm:prSet>
      <dgm:spPr/>
      <dgm:t>
        <a:bodyPr/>
        <a:lstStyle/>
        <a:p>
          <a:endParaRPr lang="en-US"/>
        </a:p>
      </dgm:t>
    </dgm:pt>
  </dgm:ptLst>
  <dgm:cxnLst>
    <dgm:cxn modelId="{46D3366C-B03E-4E50-A999-DE61D24ED78C}" srcId="{26521435-7064-45B6-9FE2-8BF99574751C}" destId="{73A20647-AC15-4BE5-B400-B7BC12B55099}" srcOrd="0" destOrd="0" parTransId="{84382324-100D-4322-8BF8-37D7BC1E2B68}" sibTransId="{D8D3C1F4-5D41-4CD0-9497-B054BB0FFF42}"/>
    <dgm:cxn modelId="{D1673BD0-ECF3-43FC-83CF-5EE8430A4507}" type="presOf" srcId="{26521435-7064-45B6-9FE2-8BF99574751C}" destId="{9468F720-F17E-476C-9F3A-343454B43AD7}" srcOrd="0" destOrd="0" presId="urn:microsoft.com/office/officeart/2005/8/layout/vList3"/>
    <dgm:cxn modelId="{1DAE39A4-68F6-4CF3-ADB8-6DE72D124E20}" type="presOf" srcId="{73A20647-AC15-4BE5-B400-B7BC12B55099}" destId="{7B10354C-1E6E-40AB-BDB8-D86AE372596F}" srcOrd="0" destOrd="0" presId="urn:microsoft.com/office/officeart/2005/8/layout/vList3"/>
    <dgm:cxn modelId="{8B54F814-8AF6-43C9-A322-193F04C3EC45}" type="presParOf" srcId="{9468F720-F17E-476C-9F3A-343454B43AD7}" destId="{78C755C1-8B12-432F-B900-FDCE1935D3F5}" srcOrd="0" destOrd="0" presId="urn:microsoft.com/office/officeart/2005/8/layout/vList3"/>
    <dgm:cxn modelId="{561C3AD1-83C1-4A28-85F6-E3AE9F18E8D8}" type="presParOf" srcId="{78C755C1-8B12-432F-B900-FDCE1935D3F5}" destId="{23A8E557-C42C-4F8A-A927-5917EF80A6C5}" srcOrd="0" destOrd="0" presId="urn:microsoft.com/office/officeart/2005/8/layout/vList3"/>
    <dgm:cxn modelId="{32746C6B-3678-46E3-B7F2-1881DB7C956B}" type="presParOf" srcId="{78C755C1-8B12-432F-B900-FDCE1935D3F5}" destId="{7B10354C-1E6E-40AB-BDB8-D86AE372596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EC01B-FA17-4572-94FF-3D7D00EBCACF}">
      <dsp:nvSpPr>
        <dsp:cNvPr id="0" name=""/>
        <dsp:cNvSpPr/>
      </dsp:nvSpPr>
      <dsp:spPr>
        <a:xfrm>
          <a:off x="1" y="0"/>
          <a:ext cx="8827825" cy="334491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3825" tIns="82550" rIns="123825" bIns="82550" numCol="1" spcCol="1270" anchor="ctr" anchorCtr="0">
          <a:noAutofit/>
        </a:bodyPr>
        <a:lstStyle/>
        <a:p>
          <a:pPr lvl="0" algn="ctr" defTabSz="2889250" rtl="0">
            <a:lnSpc>
              <a:spcPct val="90000"/>
            </a:lnSpc>
            <a:spcBef>
              <a:spcPct val="0"/>
            </a:spcBef>
            <a:spcAft>
              <a:spcPct val="35000"/>
            </a:spcAft>
          </a:pPr>
          <a:r>
            <a:rPr lang="en-US" sz="6500" kern="1200" dirty="0" smtClean="0">
              <a:solidFill>
                <a:srgbClr val="FFFF00"/>
              </a:solidFill>
            </a:rPr>
            <a:t>VDT Learning Management System Awareness Training</a:t>
          </a:r>
          <a:endParaRPr lang="en-US" sz="6500" kern="1200" dirty="0">
            <a:solidFill>
              <a:srgbClr val="FFFF00"/>
            </a:solidFill>
          </a:endParaRPr>
        </a:p>
      </dsp:txBody>
      <dsp:txXfrm>
        <a:off x="97970" y="97969"/>
        <a:ext cx="8631887" cy="31489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895D1-490B-4398-A0AE-5951DB418B36}">
      <dsp:nvSpPr>
        <dsp:cNvPr id="0" name=""/>
        <dsp:cNvSpPr/>
      </dsp:nvSpPr>
      <dsp:spPr>
        <a:xfrm>
          <a:off x="838199" y="0"/>
          <a:ext cx="6553200" cy="10207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1" kern="1200" dirty="0" smtClean="0">
              <a:solidFill>
                <a:schemeClr val="accent6">
                  <a:lumMod val="60000"/>
                  <a:lumOff val="40000"/>
                </a:schemeClr>
              </a:solidFill>
              <a:effectLst>
                <a:outerShdw blurRad="38100" dist="38100" dir="2700000" algn="tl">
                  <a:srgbClr val="000000">
                    <a:alpha val="43137"/>
                  </a:srgbClr>
                </a:outerShdw>
              </a:effectLst>
            </a:rPr>
            <a:t>Presented By: INFORMATION TECHNOLOGY DEPARTMENT</a:t>
          </a:r>
          <a:endParaRPr lang="en-US" sz="2800" i="1" kern="1200" dirty="0">
            <a:solidFill>
              <a:schemeClr val="accent6">
                <a:lumMod val="60000"/>
                <a:lumOff val="40000"/>
              </a:schemeClr>
            </a:solidFill>
            <a:effectLst>
              <a:outerShdw blurRad="38100" dist="38100" dir="2700000" algn="tl">
                <a:srgbClr val="000000">
                  <a:alpha val="43137"/>
                </a:srgbClr>
              </a:outerShdw>
            </a:effectLst>
          </a:endParaRPr>
        </a:p>
      </dsp:txBody>
      <dsp:txXfrm>
        <a:off x="838199" y="0"/>
        <a:ext cx="6553200" cy="1020763"/>
      </dsp:txXfrm>
    </dsp:sp>
    <dsp:sp modelId="{674A0C82-EC3C-42C2-A70D-93338DAE167A}">
      <dsp:nvSpPr>
        <dsp:cNvPr id="0" name=""/>
        <dsp:cNvSpPr/>
      </dsp:nvSpPr>
      <dsp:spPr>
        <a:xfrm>
          <a:off x="96163" y="0"/>
          <a:ext cx="818236" cy="1020763"/>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F4763D-803B-49C0-9018-86165B9DE526}">
      <dsp:nvSpPr>
        <dsp:cNvPr id="0" name=""/>
        <dsp:cNvSpPr/>
      </dsp:nvSpPr>
      <dsp:spPr>
        <a:xfrm>
          <a:off x="0" y="656"/>
          <a:ext cx="7391400" cy="791505"/>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en-US" sz="3300" b="1" kern="1200" smtClean="0"/>
            <a:t>INTRODUCTION</a:t>
          </a:r>
          <a:endParaRPr lang="en-US" sz="3300" kern="1200"/>
        </a:p>
      </dsp:txBody>
      <dsp:txXfrm>
        <a:off x="38638" y="39294"/>
        <a:ext cx="7314124" cy="714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0354C-1E6E-40AB-BDB8-D86AE372596F}">
      <dsp:nvSpPr>
        <dsp:cNvPr id="0" name=""/>
        <dsp:cNvSpPr/>
      </dsp:nvSpPr>
      <dsp:spPr>
        <a:xfrm rot="10800000">
          <a:off x="-1" y="0"/>
          <a:ext cx="7467602" cy="91351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2831" tIns="137160" rIns="256032" bIns="137160" numCol="1" spcCol="1270" anchor="ctr" anchorCtr="0">
          <a:noAutofit/>
        </a:bodyPr>
        <a:lstStyle/>
        <a:p>
          <a:pPr lvl="0" algn="ctr" defTabSz="1600200" rtl="0">
            <a:lnSpc>
              <a:spcPct val="90000"/>
            </a:lnSpc>
            <a:spcBef>
              <a:spcPct val="0"/>
            </a:spcBef>
            <a:spcAft>
              <a:spcPct val="35000"/>
            </a:spcAft>
          </a:pPr>
          <a:r>
            <a:rPr lang="en-US" sz="3600" b="1" i="1" kern="1200" dirty="0" smtClean="0">
              <a:solidFill>
                <a:srgbClr val="FFFF00"/>
              </a:solidFill>
              <a:effectLst>
                <a:outerShdw blurRad="38100" dist="38100" dir="2700000" algn="tl">
                  <a:srgbClr val="000000">
                    <a:alpha val="43137"/>
                  </a:srgbClr>
                </a:outerShdw>
              </a:effectLst>
            </a:rPr>
            <a:t>        Major Components</a:t>
          </a:r>
          <a:endParaRPr lang="en-US" sz="3600" b="1" i="1" kern="1200" dirty="0">
            <a:solidFill>
              <a:srgbClr val="FFFF00"/>
            </a:solidFill>
            <a:effectLst>
              <a:outerShdw blurRad="38100" dist="38100" dir="2700000" algn="tl">
                <a:srgbClr val="000000">
                  <a:alpha val="43137"/>
                </a:srgbClr>
              </a:outerShdw>
            </a:effectLst>
          </a:endParaRPr>
        </a:p>
      </dsp:txBody>
      <dsp:txXfrm rot="10800000">
        <a:off x="228378" y="0"/>
        <a:ext cx="7239223" cy="913516"/>
      </dsp:txXfrm>
    </dsp:sp>
    <dsp:sp modelId="{23A8E557-C42C-4F8A-A927-5917EF80A6C5}">
      <dsp:nvSpPr>
        <dsp:cNvPr id="0" name=""/>
        <dsp:cNvSpPr/>
      </dsp:nvSpPr>
      <dsp:spPr>
        <a:xfrm>
          <a:off x="514732" y="0"/>
          <a:ext cx="1579298" cy="9135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95738" y="0"/>
            <a:ext cx="3055937" cy="465138"/>
          </a:xfrm>
          <a:prstGeom prst="rect">
            <a:avLst/>
          </a:prstGeom>
        </p:spPr>
        <p:txBody>
          <a:bodyPr vert="horz" lIns="91440" tIns="45720" rIns="91440" bIns="45720" rtlCol="0"/>
          <a:lstStyle>
            <a:lvl1pPr algn="r">
              <a:defRPr sz="1200"/>
            </a:lvl1pPr>
          </a:lstStyle>
          <a:p>
            <a:fld id="{DB64AF87-3B19-4FB6-8AA6-CC430CBBE1D4}" type="datetimeFigureOut">
              <a:rPr lang="en-US" smtClean="0"/>
              <a:t>2/27/2015</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4850" y="4421188"/>
            <a:ext cx="5643563"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95738" y="8842375"/>
            <a:ext cx="3055937" cy="465138"/>
          </a:xfrm>
          <a:prstGeom prst="rect">
            <a:avLst/>
          </a:prstGeom>
        </p:spPr>
        <p:txBody>
          <a:bodyPr vert="horz" lIns="91440" tIns="45720" rIns="91440" bIns="45720" rtlCol="0" anchor="b"/>
          <a:lstStyle>
            <a:lvl1pPr algn="r">
              <a:defRPr sz="1200"/>
            </a:lvl1pPr>
          </a:lstStyle>
          <a:p>
            <a:fld id="{3FB60B40-1D69-4208-91E4-47961B6066AF}" type="slidenum">
              <a:rPr lang="en-US" smtClean="0"/>
              <a:t>‹#›</a:t>
            </a:fld>
            <a:endParaRPr lang="en-US"/>
          </a:p>
        </p:txBody>
      </p:sp>
    </p:spTree>
    <p:extLst>
      <p:ext uri="{BB962C8B-B14F-4D97-AF65-F5344CB8AC3E}">
        <p14:creationId xmlns:p14="http://schemas.microsoft.com/office/powerpoint/2010/main" val="3619170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B24D40-5BB4-4189-B198-FF7F8452BF66}" type="datetimeFigureOut">
              <a:rPr lang="en-US" smtClean="0"/>
              <a:pPr/>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B24D40-5BB4-4189-B198-FF7F8452BF66}" type="datetimeFigureOut">
              <a:rPr lang="en-US" smtClean="0"/>
              <a:pPr/>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B24D40-5BB4-4189-B198-FF7F8452BF66}" type="datetimeFigureOut">
              <a:rPr lang="en-US" smtClean="0"/>
              <a:pPr/>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B24D40-5BB4-4189-B198-FF7F8452BF66}" type="datetimeFigureOut">
              <a:rPr lang="en-US" smtClean="0"/>
              <a:pPr/>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B24D40-5BB4-4189-B198-FF7F8452BF66}" type="datetimeFigureOut">
              <a:rPr lang="en-US" smtClean="0"/>
              <a:pPr/>
              <a:t>2/27/2015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B24D40-5BB4-4189-B198-FF7F8452BF66}" type="datetimeFigureOut">
              <a:rPr lang="en-US" smtClean="0"/>
              <a:pPr/>
              <a:t>2/27/2015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24D40-5BB4-4189-B198-FF7F8452BF66}" type="datetimeFigureOut">
              <a:rPr lang="en-US" smtClean="0"/>
              <a:pPr/>
              <a:t>2/27/2015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B24D40-5BB4-4189-B198-FF7F8452BF66}" type="datetimeFigureOut">
              <a:rPr lang="en-US" smtClean="0"/>
              <a:pPr/>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B24D40-5BB4-4189-B198-FF7F8452BF66}" type="datetimeFigureOut">
              <a:rPr lang="en-US" smtClean="0"/>
              <a:pPr/>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B24D40-5BB4-4189-B198-FF7F8452BF66}" type="datetimeFigureOut">
              <a:rPr lang="en-US" smtClean="0"/>
              <a:pPr/>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B24D40-5BB4-4189-B198-FF7F8452BF66}" type="datetimeFigureOut">
              <a:rPr lang="en-US" smtClean="0"/>
              <a:pPr/>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F1364-C3A0-4590-94EA-7134B9888B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B24D40-5BB4-4189-B198-FF7F8452BF66}" type="datetimeFigureOut">
              <a:rPr lang="en-US" smtClean="0"/>
              <a:pPr/>
              <a:t>2/27/2015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F1364-C3A0-4590-94EA-7134B9888B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Aviation_Industry_Computer-Based_Training_Committee" TargetMode="External"/><Relationship Id="rId2" Type="http://schemas.openxmlformats.org/officeDocument/2006/relationships/hyperlink" Target="http://en.wikipedia.org/wiki/Sharable_Content_Object_Reference_Mode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docs.moodle.org/28/en/Forum_module" TargetMode="External"/><Relationship Id="rId13" Type="http://schemas.openxmlformats.org/officeDocument/2006/relationships/hyperlink" Target="https://docs.moodle.org/28/en/Survey_module" TargetMode="External"/><Relationship Id="rId3" Type="http://schemas.openxmlformats.org/officeDocument/2006/relationships/hyperlink" Target="https://docs.moodle.org/28/en/Chat_module" TargetMode="External"/><Relationship Id="rId7" Type="http://schemas.openxmlformats.org/officeDocument/2006/relationships/hyperlink" Target="https://docs.moodle.org/28/en/Feedback_module" TargetMode="External"/><Relationship Id="rId12" Type="http://schemas.openxmlformats.org/officeDocument/2006/relationships/hyperlink" Target="https://docs.moodle.org/28/en/SCORM_module" TargetMode="External"/><Relationship Id="rId2" Type="http://schemas.openxmlformats.org/officeDocument/2006/relationships/hyperlink" Target="https://docs.moodle.org/28/en/Assignment_module" TargetMode="External"/><Relationship Id="rId1" Type="http://schemas.openxmlformats.org/officeDocument/2006/relationships/slideLayout" Target="../slideLayouts/slideLayout2.xml"/><Relationship Id="rId6" Type="http://schemas.openxmlformats.org/officeDocument/2006/relationships/hyperlink" Target="https://docs.moodle.org/28/en/External_tool" TargetMode="External"/><Relationship Id="rId11" Type="http://schemas.openxmlformats.org/officeDocument/2006/relationships/hyperlink" Target="https://docs.moodle.org/28/en/Quiz_module" TargetMode="External"/><Relationship Id="rId5" Type="http://schemas.openxmlformats.org/officeDocument/2006/relationships/hyperlink" Target="https://docs.moodle.org/28/en/Database_activity_module" TargetMode="External"/><Relationship Id="rId15" Type="http://schemas.openxmlformats.org/officeDocument/2006/relationships/hyperlink" Target="https://docs.moodle.org/28/en/Workshop_module" TargetMode="External"/><Relationship Id="rId10" Type="http://schemas.openxmlformats.org/officeDocument/2006/relationships/hyperlink" Target="https://docs.moodle.org/28/en/Lesson_module" TargetMode="External"/><Relationship Id="rId4" Type="http://schemas.openxmlformats.org/officeDocument/2006/relationships/hyperlink" Target="https://docs.moodle.org/28/en/Choice_module" TargetMode="External"/><Relationship Id="rId9" Type="http://schemas.openxmlformats.org/officeDocument/2006/relationships/hyperlink" Target="https://docs.moodle.org/28/en/Glossary_module" TargetMode="External"/><Relationship Id="rId14" Type="http://schemas.openxmlformats.org/officeDocument/2006/relationships/hyperlink" Target="https://docs.moodle.org/28/en/Wiki_module"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ICE\Desktop\vdt slide.png"/>
          <p:cNvPicPr>
            <a:picLocks noChangeAspect="1" noChangeArrowheads="1"/>
          </p:cNvPicPr>
          <p:nvPr/>
        </p:nvPicPr>
        <p:blipFill>
          <a:blip r:embed="rId2"/>
          <a:srcRect/>
          <a:stretch>
            <a:fillRect/>
          </a:stretch>
        </p:blipFill>
        <p:spPr bwMode="auto">
          <a:xfrm>
            <a:off x="0" y="14785"/>
            <a:ext cx="9144000" cy="6858000"/>
          </a:xfrm>
          <a:prstGeom prst="rect">
            <a:avLst/>
          </a:prstGeom>
          <a:noFill/>
        </p:spPr>
      </p:pic>
      <p:sp>
        <p:nvSpPr>
          <p:cNvPr id="2" name="Rectangle 1"/>
          <p:cNvSpPr/>
          <p:nvPr/>
        </p:nvSpPr>
        <p:spPr>
          <a:xfrm>
            <a:off x="1219200" y="4648200"/>
            <a:ext cx="6629400" cy="1077218"/>
          </a:xfrm>
          <a:prstGeom prst="rect">
            <a:avLst/>
          </a:prstGeom>
        </p:spPr>
        <p:txBody>
          <a:bodyPr wrap="square">
            <a:spAutoFit/>
          </a:bodyPr>
          <a:lstStyle/>
          <a:p>
            <a:pPr lvl="0" algn="ctr"/>
            <a:r>
              <a:rPr lang="en-US" sz="3200" b="1" dirty="0"/>
              <a:t>VDT Learning Management System </a:t>
            </a:r>
            <a:r>
              <a:rPr lang="en-US" sz="3200" b="1" dirty="0" smtClean="0"/>
              <a:t>Awareness</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82989841"/>
              </p:ext>
            </p:extLst>
          </p:nvPr>
        </p:nvGraphicFramePr>
        <p:xfrm>
          <a:off x="152400" y="990600"/>
          <a:ext cx="883920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extLst>
              <p:ext uri="{D42A27DB-BD31-4B8C-83A1-F6EECF244321}">
                <p14:modId xmlns:p14="http://schemas.microsoft.com/office/powerpoint/2010/main" val="2691592069"/>
              </p:ext>
            </p:extLst>
          </p:nvPr>
        </p:nvGraphicFramePr>
        <p:xfrm>
          <a:off x="457200" y="4876800"/>
          <a:ext cx="8229600" cy="10207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91161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grpId="0" nodeType="clickEffect">
                                  <p:stCondLst>
                                    <p:cond delay="0"/>
                                  </p:stCondLst>
                                  <p:childTnLst>
                                    <p:animRot by="21600000">
                                      <p:cBhvr>
                                        <p:cTn id="11"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310275431"/>
              </p:ext>
            </p:extLst>
          </p:nvPr>
        </p:nvGraphicFramePr>
        <p:xfrm>
          <a:off x="838200" y="838200"/>
          <a:ext cx="7391400"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219200"/>
            <a:ext cx="8229600" cy="4906963"/>
          </a:xfrm>
        </p:spPr>
        <p:txBody>
          <a:bodyPr>
            <a:normAutofit/>
          </a:bodyPr>
          <a:lstStyle/>
          <a:p>
            <a:pPr algn="just">
              <a:lnSpc>
                <a:spcPct val="90000"/>
              </a:lnSpc>
            </a:pPr>
            <a:endParaRPr lang="en-US" altLang="en-US" sz="2800" dirty="0">
              <a:latin typeface="Arial" panose="020B0604020202020204" pitchFamily="34" charset="0"/>
            </a:endParaRPr>
          </a:p>
          <a:p>
            <a:pPr algn="just">
              <a:lnSpc>
                <a:spcPct val="150000"/>
              </a:lnSpc>
              <a:buFont typeface="Wingdings" panose="05000000000000000000" pitchFamily="2" charset="2"/>
              <a:buChar char="q"/>
            </a:pPr>
            <a:r>
              <a:rPr lang="en-US" dirty="0" smtClean="0"/>
              <a:t>As the workload of employees increases and their schedules become even tighter, it is crucial for any organization that wants to increase its staffs level of efficiency to invest in virtual learning management system as a means of training its staff.</a:t>
            </a:r>
            <a:endParaRPr lang="en-US" altLang="en-US" dirty="0">
              <a:latin typeface="Arial" panose="020B0604020202020204" pitchFamily="34" charset="0"/>
            </a:endParaRPr>
          </a:p>
        </p:txBody>
      </p:sp>
    </p:spTree>
    <p:extLst>
      <p:ext uri="{BB962C8B-B14F-4D97-AF65-F5344CB8AC3E}">
        <p14:creationId xmlns:p14="http://schemas.microsoft.com/office/powerpoint/2010/main" val="224658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914400"/>
            <a:ext cx="8229600" cy="5181600"/>
          </a:xfrm>
        </p:spPr>
        <p:txBody>
          <a:bodyPr>
            <a:normAutofit fontScale="92500" lnSpcReduction="20000"/>
          </a:bodyPr>
          <a:lstStyle/>
          <a:p>
            <a:pPr algn="just">
              <a:lnSpc>
                <a:spcPct val="150000"/>
              </a:lnSpc>
              <a:buFont typeface="Wingdings" panose="05000000000000000000" pitchFamily="2" charset="2"/>
              <a:buChar char="q"/>
            </a:pPr>
            <a:r>
              <a:rPr lang="en-US" dirty="0"/>
              <a:t>A virtual learning environment (VLE) is a set of teaching and learning tools designed to enhance a student's learning experience by including computers and the Internet in the learning process</a:t>
            </a:r>
            <a:r>
              <a:rPr lang="en-US" dirty="0" smtClean="0"/>
              <a:t>. Some examples of virtual learning environment include Moodle, blackboard, Frog, </a:t>
            </a:r>
            <a:r>
              <a:rPr lang="en-US" dirty="0" err="1" smtClean="0"/>
              <a:t>Fronter</a:t>
            </a:r>
            <a:r>
              <a:rPr lang="en-US" dirty="0" smtClean="0"/>
              <a:t>, </a:t>
            </a:r>
            <a:r>
              <a:rPr lang="en-US" dirty="0" err="1" smtClean="0"/>
              <a:t>Kaleidos</a:t>
            </a:r>
            <a:r>
              <a:rPr lang="en-US" dirty="0" smtClean="0"/>
              <a:t>, </a:t>
            </a:r>
            <a:r>
              <a:rPr lang="en-US" dirty="0" err="1" smtClean="0"/>
              <a:t>Elluminate</a:t>
            </a:r>
            <a:r>
              <a:rPr lang="en-US" dirty="0" smtClean="0"/>
              <a:t>, </a:t>
            </a:r>
            <a:r>
              <a:rPr lang="en-US" dirty="0" err="1" smtClean="0"/>
              <a:t>Ilias</a:t>
            </a:r>
            <a:r>
              <a:rPr lang="en-US" dirty="0" smtClean="0"/>
              <a:t>, </a:t>
            </a:r>
            <a:r>
              <a:rPr lang="en-US" dirty="0" err="1" smtClean="0"/>
              <a:t>Smartschool</a:t>
            </a:r>
            <a:r>
              <a:rPr lang="en-US" dirty="0" smtClean="0"/>
              <a:t>, </a:t>
            </a:r>
            <a:r>
              <a:rPr lang="en-US" dirty="0" err="1" smtClean="0"/>
              <a:t>etc</a:t>
            </a:r>
            <a:endParaRPr lang="en-US" dirty="0"/>
          </a:p>
        </p:txBody>
      </p:sp>
    </p:spTree>
    <p:extLst>
      <p:ext uri="{BB962C8B-B14F-4D97-AF65-F5344CB8AC3E}">
        <p14:creationId xmlns:p14="http://schemas.microsoft.com/office/powerpoint/2010/main" val="61610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c="http://schemas.openxmlformats.org/drawingml/2006/chart" xmlns:v="urn:schemas-microsoft-com:vml" xmlns:dsp="http://schemas.microsoft.com/office/drawing/2008/diagram" xmlns:dgm="http://schemas.openxmlformats.org/drawingml/2006/diagram" xmlns:m="http://schemas.openxmlformats.org/officeDocument/2006/math">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908350406"/>
              </p:ext>
            </p:extLst>
          </p:nvPr>
        </p:nvGraphicFramePr>
        <p:xfrm>
          <a:off x="0" y="381000"/>
          <a:ext cx="7467600" cy="91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152400" y="1447800"/>
            <a:ext cx="8229600" cy="4641849"/>
          </a:xfrm>
        </p:spPr>
        <p:txBody>
          <a:bodyPr>
            <a:normAutofit/>
          </a:bodyPr>
          <a:lstStyle/>
          <a:p>
            <a:pPr marL="0" indent="0">
              <a:buNone/>
            </a:pPr>
            <a:r>
              <a:rPr lang="en-US" sz="2800" dirty="0">
                <a:latin typeface="Arial Narrow" pitchFamily="34" charset="0"/>
              </a:rPr>
              <a:t>The principal components of a VLE package </a:t>
            </a:r>
            <a:r>
              <a:rPr lang="en-US" sz="2800" dirty="0" smtClean="0">
                <a:latin typeface="Arial Narrow" pitchFamily="34" charset="0"/>
              </a:rPr>
              <a:t>include:</a:t>
            </a:r>
          </a:p>
          <a:p>
            <a:r>
              <a:rPr lang="en-US" sz="2800" dirty="0" smtClean="0">
                <a:latin typeface="Arial Narrow" pitchFamily="34" charset="0"/>
              </a:rPr>
              <a:t>curriculum </a:t>
            </a:r>
            <a:r>
              <a:rPr lang="en-US" sz="2800" dirty="0">
                <a:latin typeface="Arial Narrow" pitchFamily="34" charset="0"/>
              </a:rPr>
              <a:t>mapping (breaking curriculum into sections that can be assigned and assessed</a:t>
            </a:r>
            <a:r>
              <a:rPr lang="en-US" sz="2800" dirty="0" smtClean="0">
                <a:latin typeface="Arial Narrow" pitchFamily="34" charset="0"/>
              </a:rPr>
              <a:t>)</a:t>
            </a:r>
          </a:p>
          <a:p>
            <a:r>
              <a:rPr lang="en-US" sz="2800" dirty="0" smtClean="0">
                <a:latin typeface="Arial Narrow" pitchFamily="34" charset="0"/>
              </a:rPr>
              <a:t>student </a:t>
            </a:r>
            <a:r>
              <a:rPr lang="en-US" sz="2800" dirty="0">
                <a:latin typeface="Arial Narrow" pitchFamily="34" charset="0"/>
              </a:rPr>
              <a:t>tracking, online support for both teacher and </a:t>
            </a:r>
            <a:r>
              <a:rPr lang="en-US" sz="2800" dirty="0" smtClean="0">
                <a:latin typeface="Arial Narrow" pitchFamily="34" charset="0"/>
              </a:rPr>
              <a:t>student</a:t>
            </a:r>
          </a:p>
          <a:p>
            <a:r>
              <a:rPr lang="en-US" sz="2800" dirty="0" smtClean="0">
                <a:latin typeface="Arial Narrow" pitchFamily="34" charset="0"/>
              </a:rPr>
              <a:t>electronic </a:t>
            </a:r>
            <a:r>
              <a:rPr lang="en-US" sz="2800" dirty="0">
                <a:latin typeface="Arial Narrow" pitchFamily="34" charset="0"/>
              </a:rPr>
              <a:t>communication (e-mail, threaded discussions, chat, Web publishing</a:t>
            </a:r>
            <a:r>
              <a:rPr lang="en-US" sz="2800" dirty="0" smtClean="0">
                <a:latin typeface="Arial Narrow" pitchFamily="34" charset="0"/>
              </a:rPr>
              <a:t>)</a:t>
            </a:r>
          </a:p>
          <a:p>
            <a:r>
              <a:rPr lang="en-US" sz="2800" dirty="0" smtClean="0">
                <a:latin typeface="Arial Narrow" pitchFamily="34" charset="0"/>
              </a:rPr>
              <a:t>and </a:t>
            </a:r>
            <a:r>
              <a:rPr lang="en-US" sz="2800" dirty="0">
                <a:latin typeface="Arial Narrow" pitchFamily="34" charset="0"/>
              </a:rPr>
              <a:t>Internet links to outside curriculum resources. </a:t>
            </a:r>
            <a:endParaRPr lang="en-US" sz="2800" dirty="0">
              <a:latin typeface="Arial Narrow" pitchFamily="34" charset="0"/>
            </a:endParaRPr>
          </a:p>
        </p:txBody>
      </p:sp>
    </p:spTree>
    <p:extLst>
      <p:ext uri="{BB962C8B-B14F-4D97-AF65-F5344CB8AC3E}">
        <p14:creationId xmlns:p14="http://schemas.microsoft.com/office/powerpoint/2010/main" val="222525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209800"/>
            <a:ext cx="8229600" cy="3916363"/>
          </a:xfrm>
        </p:spPr>
        <p:txBody>
          <a:bodyPr>
            <a:normAutofit fontScale="92500"/>
          </a:bodyPr>
          <a:lstStyle/>
          <a:p>
            <a:pPr marL="0" lvl="0" indent="0">
              <a:lnSpc>
                <a:spcPct val="150000"/>
              </a:lnSpc>
              <a:buNone/>
            </a:pPr>
            <a:r>
              <a:rPr lang="en-US" dirty="0"/>
              <a:t> In general, VLE users are assigned either a teacher ID or a student ID. The teacher sees what a students sees, but the teacher has additional user rights to create or modify curriculum content and track student performance.</a:t>
            </a:r>
            <a:endParaRPr lang="en-US" dirty="0"/>
          </a:p>
        </p:txBody>
      </p:sp>
      <p:grpSp>
        <p:nvGrpSpPr>
          <p:cNvPr id="7" name="Group 6"/>
          <p:cNvGrpSpPr/>
          <p:nvPr/>
        </p:nvGrpSpPr>
        <p:grpSpPr>
          <a:xfrm>
            <a:off x="469900" y="990600"/>
            <a:ext cx="8229603" cy="1065758"/>
            <a:chOff x="-1" y="1041"/>
            <a:chExt cx="8229603" cy="1065758"/>
          </a:xfrm>
        </p:grpSpPr>
        <p:sp>
          <p:nvSpPr>
            <p:cNvPr id="8" name="Pentagon 7"/>
            <p:cNvSpPr/>
            <p:nvPr/>
          </p:nvSpPr>
          <p:spPr>
            <a:xfrm rot="10800000">
              <a:off x="-1" y="1041"/>
              <a:ext cx="8229603" cy="1065758"/>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Pentagon 4"/>
            <p:cNvSpPr/>
            <p:nvPr/>
          </p:nvSpPr>
          <p:spPr>
            <a:xfrm rot="21600000">
              <a:off x="266438" y="1041"/>
              <a:ext cx="7963164" cy="1065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69970" tIns="110490" rIns="206248" bIns="110490" numCol="1" spcCol="1270" anchor="ctr" anchorCtr="0">
              <a:noAutofit/>
            </a:bodyPr>
            <a:lstStyle/>
            <a:p>
              <a:r>
                <a:rPr lang="en-US" sz="3200" b="1" dirty="0" smtClean="0">
                  <a:solidFill>
                    <a:srgbClr val="FFC000"/>
                  </a:solidFill>
                  <a:effectLst>
                    <a:outerShdw blurRad="38100" dist="38100" dir="2700000" algn="tl">
                      <a:srgbClr val="000000">
                        <a:alpha val="43137"/>
                      </a:srgbClr>
                    </a:outerShdw>
                  </a:effectLst>
                </a:rPr>
                <a:t>HOW VLEs ARE STRUCTURED FOR USE</a:t>
              </a:r>
              <a:endParaRPr lang="en-US" sz="3200" b="1" dirty="0">
                <a:solidFill>
                  <a:srgbClr val="FFC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6417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10800000">
            <a:off x="469900" y="990600"/>
            <a:ext cx="8229603" cy="1065758"/>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Pentagon 4"/>
          <p:cNvSpPr/>
          <p:nvPr/>
        </p:nvSpPr>
        <p:spPr>
          <a:xfrm>
            <a:off x="736339" y="990600"/>
            <a:ext cx="7963164" cy="10657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69970" tIns="110490" rIns="206248" bIns="110490" numCol="1" spcCol="1270" anchor="ctr" anchorCtr="0">
            <a:noAutofit/>
          </a:bodyPr>
          <a:lstStyle/>
          <a:p>
            <a:r>
              <a:rPr lang="en-US" sz="3200" b="1" dirty="0" smtClean="0">
                <a:solidFill>
                  <a:srgbClr val="FFC000"/>
                </a:solidFill>
                <a:effectLst>
                  <a:outerShdw blurRad="38100" dist="38100" dir="2700000" algn="tl">
                    <a:srgbClr val="000000">
                      <a:alpha val="43137"/>
                    </a:srgbClr>
                  </a:outerShdw>
                </a:effectLst>
              </a:rPr>
              <a:t>Introduction to Moodle as a VLE system</a:t>
            </a:r>
            <a:endParaRPr lang="en-US" sz="3200" b="1" dirty="0">
              <a:solidFill>
                <a:srgbClr val="FFC000"/>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457200" y="2362200"/>
            <a:ext cx="8229600" cy="3763963"/>
          </a:xfrm>
        </p:spPr>
        <p:txBody>
          <a:bodyPr>
            <a:normAutofit fontScale="92500" lnSpcReduction="20000"/>
          </a:bodyPr>
          <a:lstStyle/>
          <a:p>
            <a:pPr marL="0" indent="0">
              <a:lnSpc>
                <a:spcPct val="150000"/>
              </a:lnSpc>
              <a:buNone/>
            </a:pPr>
            <a:r>
              <a:rPr lang="en-US" b="1" dirty="0"/>
              <a:t>Moodle </a:t>
            </a:r>
            <a:r>
              <a:rPr lang="en-US" dirty="0"/>
              <a:t> (acronym for </a:t>
            </a:r>
            <a:r>
              <a:rPr lang="en-US" b="1" i="1" dirty="0" smtClean="0">
                <a:solidFill>
                  <a:schemeClr val="tx2"/>
                </a:solidFill>
              </a:rPr>
              <a:t>modular object-oriented dynamic learning environment</a:t>
            </a:r>
            <a:r>
              <a:rPr lang="en-US" dirty="0" smtClean="0"/>
              <a:t>)</a:t>
            </a:r>
            <a:r>
              <a:rPr lang="en-US" dirty="0"/>
              <a:t> is a highly flexible</a:t>
            </a:r>
            <a:r>
              <a:rPr lang="en-US" dirty="0" smtClean="0"/>
              <a:t>, free software, open source</a:t>
            </a:r>
            <a:r>
              <a:rPr lang="en-US" dirty="0"/>
              <a:t> learning platform. With comprehensive, customizable and secure learning management features, it can be used to create a </a:t>
            </a:r>
            <a:r>
              <a:rPr lang="en-US" dirty="0" smtClean="0"/>
              <a:t>private website</a:t>
            </a:r>
            <a:r>
              <a:rPr lang="en-US" dirty="0"/>
              <a:t> for dynamic online courses.</a:t>
            </a:r>
          </a:p>
          <a:p>
            <a:pPr marL="0" lvl="0" indent="0">
              <a:lnSpc>
                <a:spcPct val="150000"/>
              </a:lnSpc>
              <a:buNone/>
            </a:pPr>
            <a:endParaRPr lang="en-US" dirty="0"/>
          </a:p>
        </p:txBody>
      </p:sp>
    </p:spTree>
    <p:extLst>
      <p:ext uri="{BB962C8B-B14F-4D97-AF65-F5344CB8AC3E}">
        <p14:creationId xmlns:p14="http://schemas.microsoft.com/office/powerpoint/2010/main" val="2801777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buNone/>
            </a:pPr>
            <a:r>
              <a:rPr lang="en-US" b="1" dirty="0"/>
              <a:t>By 31 August 2011:</a:t>
            </a:r>
            <a:endParaRPr lang="en-US" dirty="0"/>
          </a:p>
          <a:p>
            <a:pPr lvl="0"/>
            <a:r>
              <a:rPr lang="en-US" sz="3100" dirty="0">
                <a:latin typeface="Arial Narrow" pitchFamily="34" charset="0"/>
              </a:rPr>
              <a:t>Moodle had a user-base of 55,110 registered sites with 44,966,541 users in 4,763,446 courses in 214 countries and in more than 75 languages</a:t>
            </a:r>
            <a:r>
              <a:rPr lang="en-US" sz="3100" dirty="0" smtClean="0">
                <a:latin typeface="Arial Narrow" pitchFamily="34" charset="0"/>
              </a:rPr>
              <a:t>.</a:t>
            </a:r>
            <a:endParaRPr lang="en-US" sz="3100" dirty="0">
              <a:latin typeface="Arial Narrow" pitchFamily="34" charset="0"/>
            </a:endParaRPr>
          </a:p>
          <a:p>
            <a:pPr lvl="0"/>
            <a:r>
              <a:rPr lang="en-US" sz="3100" dirty="0">
                <a:latin typeface="Arial Narrow" pitchFamily="34" charset="0"/>
              </a:rPr>
              <a:t>The site with the most users, moodle.org, has 66 courses and 1,090,234 users. Following a £5 million investment in 2005, </a:t>
            </a:r>
            <a:r>
              <a:rPr lang="en-US" sz="3100" dirty="0" smtClean="0">
                <a:latin typeface="Arial Narrow" pitchFamily="34" charset="0"/>
              </a:rPr>
              <a:t>The Open University, </a:t>
            </a:r>
            <a:r>
              <a:rPr lang="en-US" sz="3100" dirty="0">
                <a:latin typeface="Arial Narrow" pitchFamily="34" charset="0"/>
              </a:rPr>
              <a:t>UK is the second-largest Moodle deployment by user-base, with 714,310 users and 6,093 courses. A comprehensive list of the top ten Moodle sites (by courses and by users) is maintained at moodle.org</a:t>
            </a:r>
            <a:r>
              <a:rPr lang="en-US" sz="3100" dirty="0" smtClean="0">
                <a:latin typeface="Arial Narrow" pitchFamily="34" charset="0"/>
              </a:rPr>
              <a:t>.</a:t>
            </a:r>
            <a:endParaRPr lang="en-US" sz="3100" dirty="0">
              <a:latin typeface="Arial Narrow" pitchFamily="34" charset="0"/>
            </a:endParaRPr>
          </a:p>
          <a:p>
            <a:pPr marL="0" indent="0">
              <a:buNone/>
            </a:pPr>
            <a:r>
              <a:rPr lang="en-US" b="1" dirty="0"/>
              <a:t>By 31 August 2014:</a:t>
            </a:r>
            <a:endParaRPr lang="en-US" dirty="0"/>
          </a:p>
          <a:p>
            <a:r>
              <a:rPr lang="en-US" sz="3100" dirty="0">
                <a:latin typeface="Arial Narrow" pitchFamily="34" charset="0"/>
              </a:rPr>
              <a:t>Moodle had a user-base of 88,070 registered sites with 76,675,352 users in 8,324,096 courses in 241 </a:t>
            </a:r>
            <a:r>
              <a:rPr lang="en-US" sz="3100" dirty="0" smtClean="0">
                <a:latin typeface="Arial Narrow" pitchFamily="34" charset="0"/>
              </a:rPr>
              <a:t>countries.</a:t>
            </a:r>
          </a:p>
          <a:p>
            <a:pPr marL="0" indent="0">
              <a:buNone/>
            </a:pPr>
            <a:endParaRPr lang="en-US" sz="3100" dirty="0" smtClean="0">
              <a:latin typeface="Arial Narrow" pitchFamily="34" charset="0"/>
            </a:endParaRPr>
          </a:p>
          <a:p>
            <a:pPr marL="0" indent="0">
              <a:buNone/>
            </a:pPr>
            <a:r>
              <a:rPr lang="en-US" sz="3100" dirty="0" smtClean="0">
                <a:latin typeface="Arial Narrow" pitchFamily="34" charset="0"/>
              </a:rPr>
              <a:t>Source - </a:t>
            </a:r>
            <a:r>
              <a:rPr lang="en-US" sz="3100" dirty="0" err="1" smtClean="0">
                <a:latin typeface="Arial Narrow" pitchFamily="34" charset="0"/>
              </a:rPr>
              <a:t>Wikipaedia</a:t>
            </a:r>
            <a:endParaRPr lang="en-US" sz="3100" dirty="0">
              <a:latin typeface="Arial Narrow" pitchFamily="34" charset="0"/>
            </a:endParaRPr>
          </a:p>
        </p:txBody>
      </p:sp>
      <p:sp>
        <p:nvSpPr>
          <p:cNvPr id="4" name="Title 2"/>
          <p:cNvSpPr>
            <a:spLocks noGrp="1"/>
          </p:cNvSpPr>
          <p:nvPr>
            <p:ph type="title"/>
          </p:nvPr>
        </p:nvSpPr>
        <p:spPr/>
        <p:txBody>
          <a:bodyPr>
            <a:normAutofit/>
          </a:bodyPr>
          <a:lstStyle/>
          <a:p>
            <a:pPr fontAlgn="base"/>
            <a:r>
              <a:rPr lang="en-US" b="1" dirty="0" smtClean="0">
                <a:solidFill>
                  <a:schemeClr val="tx2"/>
                </a:solidFill>
              </a:rPr>
              <a:t>What Makes Moodle Thick?</a:t>
            </a:r>
            <a:endParaRPr lang="en-US" b="1" dirty="0">
              <a:solidFill>
                <a:schemeClr val="tx2"/>
              </a:solidFill>
            </a:endParaRPr>
          </a:p>
        </p:txBody>
      </p:sp>
    </p:spTree>
    <p:extLst>
      <p:ext uri="{BB962C8B-B14F-4D97-AF65-F5344CB8AC3E}">
        <p14:creationId xmlns:p14="http://schemas.microsoft.com/office/powerpoint/2010/main" val="2416148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pPr marL="0" indent="0">
              <a:buNone/>
            </a:pPr>
            <a:r>
              <a:rPr lang="en-US" sz="9600" b="1" dirty="0"/>
              <a:t>Moodle has adopted a number of e-learning standards</a:t>
            </a:r>
            <a:r>
              <a:rPr lang="en-US" sz="9600" b="1" dirty="0" smtClean="0"/>
              <a:t>.</a:t>
            </a:r>
            <a:endParaRPr lang="en-US" sz="9600" b="1" dirty="0"/>
          </a:p>
          <a:p>
            <a:r>
              <a:rPr lang="en-US" sz="7200" dirty="0" smtClean="0">
                <a:hlinkClick r:id="rId2" tooltip="Sharable Content Object Reference Model"/>
              </a:rPr>
              <a:t>Sharable </a:t>
            </a:r>
            <a:r>
              <a:rPr lang="en-US" sz="7200" dirty="0">
                <a:hlinkClick r:id="rId2" tooltip="Sharable Content Object Reference Model"/>
              </a:rPr>
              <a:t>Content Object Reference Model (SCORM)</a:t>
            </a:r>
            <a:r>
              <a:rPr lang="en-US" sz="7200" dirty="0"/>
              <a:t> is a collection of e-learning standards and specifications that define communications between client side content and a server side learning management system, as well as how externally authored content should be packaged in order to integrate with the LMS effectively.</a:t>
            </a:r>
          </a:p>
          <a:p>
            <a:r>
              <a:rPr lang="en-US" sz="7200" dirty="0"/>
              <a:t>There are two versions: SCORM 1.2 and SCORM 2004. </a:t>
            </a:r>
            <a:r>
              <a:rPr lang="en-US" sz="7200" b="1" dirty="0"/>
              <a:t>Moodle is SCORM 1.2 compliant</a:t>
            </a:r>
            <a:r>
              <a:rPr lang="en-US" sz="7200" dirty="0"/>
              <a:t>, and passes all the tests in the ADL Conformance test suite 1.2.7 for SCORM 1.2. SCORM 2004 is not supported in Moodle.</a:t>
            </a:r>
          </a:p>
          <a:p>
            <a:r>
              <a:rPr lang="en-US" sz="7200" dirty="0"/>
              <a:t>The AICC HACP standard for CMI was developed by the </a:t>
            </a:r>
            <a:r>
              <a:rPr lang="en-US" sz="7200" dirty="0">
                <a:hlinkClick r:id="rId3" tooltip="Aviation Industry Computer-Based Training Committee"/>
              </a:rPr>
              <a:t>Aviation Industry Computer-Based Training Committee (AICC)</a:t>
            </a:r>
            <a:r>
              <a:rPr lang="en-US" sz="7200" dirty="0"/>
              <a:t> and is used to call externally authored content and assessment packages. AICC content packages are supported in Moodle 2.1 and later versions.</a:t>
            </a:r>
          </a:p>
          <a:p>
            <a:r>
              <a:rPr lang="en-US" sz="7200" dirty="0"/>
              <a:t>IMS Content Packages can also be imported into Moodle. In addition, Moodle Book activities can be exported as IMS Content Packages. </a:t>
            </a:r>
          </a:p>
          <a:p>
            <a:r>
              <a:rPr lang="en-US" sz="7200" dirty="0"/>
              <a:t>Learning Tools Interoperability (LTI) is a standard way of integrating rich learning applications (often remotely hosted and provided through third-party services) with educational platforms. Moodle uses the External Tool activity to act as an 'LTI consumer' as standard, and will act as an 'LTI provider' using a plugin</a:t>
            </a:r>
            <a:r>
              <a:rPr lang="en-US" sz="7200" dirty="0" smtClean="0"/>
              <a:t>.</a:t>
            </a:r>
          </a:p>
          <a:p>
            <a:endParaRPr lang="en-US" sz="3600" dirty="0"/>
          </a:p>
          <a:p>
            <a:pPr marL="0" indent="0">
              <a:buNone/>
            </a:pPr>
            <a:r>
              <a:rPr lang="en-US" sz="4800" dirty="0" smtClean="0"/>
              <a:t>Source - </a:t>
            </a:r>
            <a:r>
              <a:rPr lang="en-US" sz="4800" dirty="0" err="1" smtClean="0"/>
              <a:t>Wikipaedia</a:t>
            </a:r>
            <a:endParaRPr lang="en-US" sz="4800"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E-learning Standards Compliance!</a:t>
            </a:r>
            <a:endParaRPr lang="en-US" b="1" dirty="0">
              <a:solidFill>
                <a:schemeClr val="tx2"/>
              </a:solidFill>
            </a:endParaRPr>
          </a:p>
        </p:txBody>
      </p:sp>
    </p:spTree>
    <p:extLst>
      <p:ext uri="{BB962C8B-B14F-4D97-AF65-F5344CB8AC3E}">
        <p14:creationId xmlns:p14="http://schemas.microsoft.com/office/powerpoint/2010/main" val="913708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pPr fontAlgn="base"/>
            <a:r>
              <a:rPr lang="en-US" sz="3200" b="1" dirty="0" smtClean="0">
                <a:solidFill>
                  <a:schemeClr val="tx2"/>
                </a:solidFill>
              </a:rPr>
              <a:t>Moodle Registered Sites and List of Countries</a:t>
            </a:r>
            <a:r>
              <a:rPr lang="en-US" sz="3200" b="1" dirty="0" smtClean="0">
                <a:solidFill>
                  <a:schemeClr val="tx2"/>
                </a:solidFill>
              </a:rPr>
              <a:t>!</a:t>
            </a:r>
            <a:endParaRPr lang="en-US" sz="3200" b="1" dirty="0">
              <a:solidFill>
                <a:schemeClr val="tx2"/>
              </a:solidFill>
            </a:endParaRPr>
          </a:p>
        </p:txBody>
      </p:sp>
      <p:pic>
        <p:nvPicPr>
          <p:cNvPr id="5" name="Content Placeholder 4"/>
          <p:cNvPicPr>
            <a:picLocks noGrp="1"/>
          </p:cNvPicPr>
          <p:nvPr>
            <p:ph idx="1"/>
          </p:nvPr>
        </p:nvPicPr>
        <p:blipFill>
          <a:blip r:embed="rId2"/>
          <a:stretch>
            <a:fillRect/>
          </a:stretch>
        </p:blipFill>
        <p:spPr>
          <a:xfrm>
            <a:off x="685800" y="1066800"/>
            <a:ext cx="6781800" cy="4876800"/>
          </a:xfrm>
          <a:prstGeom prst="rect">
            <a:avLst/>
          </a:prstGeom>
        </p:spPr>
      </p:pic>
    </p:spTree>
    <p:extLst>
      <p:ext uri="{BB962C8B-B14F-4D97-AF65-F5344CB8AC3E}">
        <p14:creationId xmlns:p14="http://schemas.microsoft.com/office/powerpoint/2010/main" val="1134033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pPr fontAlgn="base"/>
            <a:r>
              <a:rPr lang="en-US" sz="3200" b="1" dirty="0" smtClean="0">
                <a:solidFill>
                  <a:schemeClr val="tx2"/>
                </a:solidFill>
              </a:rPr>
              <a:t>Moodle Top 10 Countries By Registration</a:t>
            </a:r>
            <a:endParaRPr lang="en-US" sz="3200" b="1" dirty="0">
              <a:solidFill>
                <a:schemeClr val="tx2"/>
              </a:solidFill>
            </a:endParaRPr>
          </a:p>
        </p:txBody>
      </p:sp>
      <p:pic>
        <p:nvPicPr>
          <p:cNvPr id="5" name="Content Placeholder 4"/>
          <p:cNvPicPr>
            <a:picLocks noGrp="1"/>
          </p:cNvPicPr>
          <p:nvPr>
            <p:ph idx="1"/>
          </p:nvPr>
        </p:nvPicPr>
        <p:blipFill>
          <a:blip r:embed="rId2"/>
          <a:stretch>
            <a:fillRect/>
          </a:stretch>
        </p:blipFill>
        <p:spPr>
          <a:xfrm>
            <a:off x="1524000" y="1143000"/>
            <a:ext cx="5867400" cy="5410200"/>
          </a:xfrm>
          <a:prstGeom prst="rect">
            <a:avLst/>
          </a:prstGeom>
        </p:spPr>
      </p:pic>
    </p:spTree>
    <p:extLst>
      <p:ext uri="{BB962C8B-B14F-4D97-AF65-F5344CB8AC3E}">
        <p14:creationId xmlns:p14="http://schemas.microsoft.com/office/powerpoint/2010/main" val="15228700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latin typeface="Arial Narrow" pitchFamily="34" charset="0"/>
              </a:rPr>
              <a:t>Since 2006 there has been an official certification available for teachers using Moodle. Initially called the Moodle Teacher Certificate (MTC), this was renamed in 2008 to the Moodle Course Creator Certificate (MCCC). MCCC is available only through Moodle Partners, and through Central Certification Services. Discussion is ongoing regarding an official Moodle Administrators Certificate.</a:t>
            </a:r>
          </a:p>
          <a:p>
            <a:pPr marL="0" indent="0">
              <a:buNone/>
            </a:pPr>
            <a:endParaRPr lang="en-US" dirty="0"/>
          </a:p>
        </p:txBody>
      </p:sp>
      <p:sp>
        <p:nvSpPr>
          <p:cNvPr id="4" name="Title 2"/>
          <p:cNvSpPr>
            <a:spLocks noGrp="1"/>
          </p:cNvSpPr>
          <p:nvPr>
            <p:ph type="title"/>
          </p:nvPr>
        </p:nvSpPr>
        <p:spPr/>
        <p:txBody>
          <a:bodyPr>
            <a:normAutofit/>
          </a:bodyPr>
          <a:lstStyle/>
          <a:p>
            <a:pPr fontAlgn="base"/>
            <a:r>
              <a:rPr lang="en-US" sz="3200" b="1" dirty="0" smtClean="0">
                <a:solidFill>
                  <a:schemeClr val="tx2"/>
                </a:solidFill>
              </a:rPr>
              <a:t>Moodle Certifications</a:t>
            </a:r>
            <a:endParaRPr lang="en-US" sz="3200" b="1" dirty="0">
              <a:solidFill>
                <a:schemeClr val="tx2"/>
              </a:solidFill>
            </a:endParaRPr>
          </a:p>
        </p:txBody>
      </p:sp>
    </p:spTree>
    <p:extLst>
      <p:ext uri="{BB962C8B-B14F-4D97-AF65-F5344CB8AC3E}">
        <p14:creationId xmlns:p14="http://schemas.microsoft.com/office/powerpoint/2010/main" val="1892052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762000"/>
            <a:ext cx="8229600" cy="1143000"/>
          </a:xfrm>
        </p:spPr>
        <p:txBody>
          <a:bodyPr>
            <a:normAutofit/>
          </a:bodyPr>
          <a:lstStyle/>
          <a:p>
            <a:pPr fontAlgn="base"/>
            <a:r>
              <a:rPr lang="en-US" b="1" dirty="0" smtClean="0">
                <a:solidFill>
                  <a:schemeClr val="tx2"/>
                </a:solidFill>
              </a:rPr>
              <a:t>Who Uses</a:t>
            </a:r>
            <a:r>
              <a:rPr lang="en-US" b="1" dirty="0" smtClean="0">
                <a:solidFill>
                  <a:schemeClr val="tx2"/>
                </a:solidFill>
              </a:rPr>
              <a:t> Moodle?</a:t>
            </a:r>
            <a:endParaRPr lang="en-US" b="1" dirty="0">
              <a:solidFill>
                <a:schemeClr val="tx2"/>
              </a:solidFill>
            </a:endParaRPr>
          </a:p>
        </p:txBody>
      </p:sp>
      <p:sp>
        <p:nvSpPr>
          <p:cNvPr id="2" name="Content Placeholder 1"/>
          <p:cNvSpPr>
            <a:spLocks noGrp="1"/>
          </p:cNvSpPr>
          <p:nvPr>
            <p:ph idx="1"/>
          </p:nvPr>
        </p:nvSpPr>
        <p:spPr>
          <a:xfrm>
            <a:off x="457200" y="1981200"/>
            <a:ext cx="8229600" cy="4144963"/>
          </a:xfrm>
        </p:spPr>
        <p:txBody>
          <a:bodyPr>
            <a:normAutofit fontScale="62500" lnSpcReduction="20000"/>
          </a:bodyPr>
          <a:lstStyle/>
          <a:p>
            <a:pPr marL="0" indent="0">
              <a:lnSpc>
                <a:spcPct val="150000"/>
              </a:lnSpc>
              <a:buNone/>
            </a:pPr>
            <a:r>
              <a:rPr lang="en-US" dirty="0"/>
              <a:t>Moodle is used by a variety of institutions and individuals, including</a:t>
            </a:r>
            <a:r>
              <a:rPr lang="en-US" dirty="0" smtClean="0"/>
              <a:t>:</a:t>
            </a:r>
          </a:p>
          <a:p>
            <a:pPr lvl="0"/>
            <a:r>
              <a:rPr lang="en-US" dirty="0"/>
              <a:t>Universities</a:t>
            </a:r>
          </a:p>
          <a:p>
            <a:pPr lvl="0"/>
            <a:r>
              <a:rPr lang="en-US" dirty="0"/>
              <a:t>High schools</a:t>
            </a:r>
          </a:p>
          <a:p>
            <a:pPr lvl="0"/>
            <a:r>
              <a:rPr lang="en-US" dirty="0"/>
              <a:t>Primary schools</a:t>
            </a:r>
          </a:p>
          <a:p>
            <a:pPr lvl="0"/>
            <a:r>
              <a:rPr lang="en-US" dirty="0"/>
              <a:t>Government departments</a:t>
            </a:r>
          </a:p>
          <a:p>
            <a:pPr lvl="0"/>
            <a:r>
              <a:rPr lang="en-US" dirty="0"/>
              <a:t>Healthcare organizations</a:t>
            </a:r>
          </a:p>
          <a:p>
            <a:pPr lvl="0"/>
            <a:r>
              <a:rPr lang="en-US" dirty="0"/>
              <a:t>Military organizations</a:t>
            </a:r>
          </a:p>
          <a:p>
            <a:pPr lvl="0"/>
            <a:r>
              <a:rPr lang="en-US" dirty="0"/>
              <a:t>Airlines</a:t>
            </a:r>
          </a:p>
          <a:p>
            <a:pPr lvl="0"/>
            <a:r>
              <a:rPr lang="en-US" dirty="0"/>
              <a:t>Oil &amp; Gas companies</a:t>
            </a:r>
          </a:p>
          <a:p>
            <a:pPr lvl="0"/>
            <a:r>
              <a:rPr lang="en-US" dirty="0"/>
              <a:t>Homeschoolers</a:t>
            </a:r>
          </a:p>
          <a:p>
            <a:pPr lvl="0"/>
            <a:r>
              <a:rPr lang="en-US" dirty="0"/>
              <a:t>Independent educators</a:t>
            </a:r>
          </a:p>
          <a:p>
            <a:pPr lvl="0"/>
            <a:r>
              <a:rPr lang="en-US" dirty="0"/>
              <a:t>special educators</a:t>
            </a:r>
          </a:p>
          <a:p>
            <a:pPr marL="0" indent="0">
              <a:lnSpc>
                <a:spcPct val="150000"/>
              </a:lnSpc>
              <a:buNone/>
            </a:pPr>
            <a:endParaRPr lang="en-US" dirty="0"/>
          </a:p>
        </p:txBody>
      </p:sp>
    </p:spTree>
    <p:extLst>
      <p:ext uri="{BB962C8B-B14F-4D97-AF65-F5344CB8AC3E}">
        <p14:creationId xmlns:p14="http://schemas.microsoft.com/office/powerpoint/2010/main" val="546316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a:t>Modern, easy to use </a:t>
            </a:r>
            <a:r>
              <a:rPr lang="en-US" sz="1800" dirty="0" smtClean="0"/>
              <a:t>interface - </a:t>
            </a:r>
            <a:r>
              <a:rPr lang="en-US" sz="1800" dirty="0"/>
              <a:t>Designed to be responsive and accessible, the Moodle interface is easy to navigate on both desktop and mobile devices.</a:t>
            </a:r>
          </a:p>
          <a:p>
            <a:endParaRPr lang="en-US" b="1" dirty="0"/>
          </a:p>
          <a:p>
            <a:endParaRPr lang="en-US"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Why</a:t>
            </a:r>
            <a:r>
              <a:rPr lang="en-US" b="1" dirty="0" smtClean="0">
                <a:solidFill>
                  <a:schemeClr val="tx2"/>
                </a:solidFill>
              </a:rPr>
              <a:t> Moodle (Features)?</a:t>
            </a:r>
            <a:endParaRPr lang="en-US" b="1" dirty="0">
              <a:solidFill>
                <a:schemeClr val="tx2"/>
              </a:solidFill>
            </a:endParaRPr>
          </a:p>
        </p:txBody>
      </p:sp>
      <p:pic>
        <p:nvPicPr>
          <p:cNvPr id="5" name="Picture 4" descr="File:better-responsive-design.png"/>
          <p:cNvPicPr/>
          <p:nvPr/>
        </p:nvPicPr>
        <p:blipFill rotWithShape="1">
          <a:blip r:embed="rId2">
            <a:extLst>
              <a:ext uri="{28A0092B-C50C-407E-A947-70E740481C1C}">
                <a14:useLocalDpi xmlns:a14="http://schemas.microsoft.com/office/drawing/2010/main" val="0"/>
              </a:ext>
            </a:extLst>
          </a:blip>
          <a:srcRect l="8016" t="9582" r="3810" b="6634"/>
          <a:stretch/>
        </p:blipFill>
        <p:spPr bwMode="auto">
          <a:xfrm>
            <a:off x="1429603" y="2438400"/>
            <a:ext cx="6172200" cy="381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1526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a:t>Personalized </a:t>
            </a:r>
            <a:r>
              <a:rPr lang="en-US" sz="1800" dirty="0" smtClean="0"/>
              <a:t>Dashboard - </a:t>
            </a:r>
            <a:r>
              <a:rPr lang="en-US" sz="1800" dirty="0"/>
              <a:t>Organize and display courses the way you want, and view at a glance current tasks and messages.</a:t>
            </a:r>
          </a:p>
          <a:p>
            <a:endParaRPr lang="en-US"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p:cNvPicPr/>
          <p:nvPr/>
        </p:nvPicPr>
        <p:blipFill>
          <a:blip r:embed="rId2"/>
          <a:stretch>
            <a:fillRect/>
          </a:stretch>
        </p:blipFill>
        <p:spPr>
          <a:xfrm>
            <a:off x="990600" y="2286000"/>
            <a:ext cx="7010400" cy="4038600"/>
          </a:xfrm>
          <a:prstGeom prst="rect">
            <a:avLst/>
          </a:prstGeom>
        </p:spPr>
      </p:pic>
    </p:spTree>
    <p:extLst>
      <p:ext uri="{BB962C8B-B14F-4D97-AF65-F5344CB8AC3E}">
        <p14:creationId xmlns:p14="http://schemas.microsoft.com/office/powerpoint/2010/main" val="1682883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a:t>Collaborative tools and </a:t>
            </a:r>
            <a:r>
              <a:rPr lang="en-US" sz="1800" dirty="0" smtClean="0"/>
              <a:t>activities</a:t>
            </a:r>
            <a:r>
              <a:rPr lang="en-US" sz="1800" b="1" dirty="0"/>
              <a:t> </a:t>
            </a:r>
            <a:r>
              <a:rPr lang="en-US" sz="1800" b="1" dirty="0" smtClean="0"/>
              <a:t>- </a:t>
            </a:r>
            <a:r>
              <a:rPr lang="en-US" sz="1800" dirty="0"/>
              <a:t>Work and learn together in forums, wikis, glossaries, database activities, and much more.</a:t>
            </a:r>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6" name="Picture 5"/>
          <p:cNvPicPr/>
          <p:nvPr/>
        </p:nvPicPr>
        <p:blipFill>
          <a:blip r:embed="rId2"/>
          <a:stretch>
            <a:fillRect/>
          </a:stretch>
        </p:blipFill>
        <p:spPr>
          <a:xfrm>
            <a:off x="914400" y="2286000"/>
            <a:ext cx="6705600" cy="4191000"/>
          </a:xfrm>
          <a:prstGeom prst="rect">
            <a:avLst/>
          </a:prstGeom>
        </p:spPr>
      </p:pic>
    </p:spTree>
    <p:extLst>
      <p:ext uri="{BB962C8B-B14F-4D97-AF65-F5344CB8AC3E}">
        <p14:creationId xmlns:p14="http://schemas.microsoft.com/office/powerpoint/2010/main" val="472247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a:t>Collaborative tools and </a:t>
            </a:r>
            <a:r>
              <a:rPr lang="en-US" sz="1800" dirty="0" smtClean="0"/>
              <a:t>activities</a:t>
            </a:r>
            <a:r>
              <a:rPr lang="en-US" sz="1800" b="1" dirty="0"/>
              <a:t> </a:t>
            </a:r>
            <a:r>
              <a:rPr lang="en-US" sz="1800" b="1" dirty="0" smtClean="0"/>
              <a:t>- </a:t>
            </a:r>
            <a:r>
              <a:rPr lang="en-US" sz="1800" dirty="0"/>
              <a:t>Work and learn together in forums, wikis, glossaries, database activities, and much more.</a:t>
            </a:r>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6" name="Picture 5"/>
          <p:cNvPicPr/>
          <p:nvPr/>
        </p:nvPicPr>
        <p:blipFill>
          <a:blip r:embed="rId2"/>
          <a:stretch>
            <a:fillRect/>
          </a:stretch>
        </p:blipFill>
        <p:spPr>
          <a:xfrm>
            <a:off x="914400" y="2286000"/>
            <a:ext cx="6705600" cy="4191000"/>
          </a:xfrm>
          <a:prstGeom prst="rect">
            <a:avLst/>
          </a:prstGeom>
        </p:spPr>
      </p:pic>
    </p:spTree>
    <p:extLst>
      <p:ext uri="{BB962C8B-B14F-4D97-AF65-F5344CB8AC3E}">
        <p14:creationId xmlns:p14="http://schemas.microsoft.com/office/powerpoint/2010/main" val="709910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410200"/>
          </a:xfrm>
        </p:spPr>
        <p:txBody>
          <a:bodyPr>
            <a:normAutofit fontScale="32500" lnSpcReduction="20000"/>
          </a:bodyPr>
          <a:lstStyle/>
          <a:p>
            <a:r>
              <a:rPr lang="en-US" sz="5500" b="1" dirty="0" smtClean="0">
                <a:latin typeface="Arial Narrow" pitchFamily="34" charset="0"/>
                <a:hlinkClick r:id="rId2" tooltip="Assignment module"/>
              </a:rPr>
              <a:t>Assignments</a:t>
            </a:r>
            <a:r>
              <a:rPr lang="en-US" sz="5500" dirty="0">
                <a:latin typeface="Arial Narrow" pitchFamily="34" charset="0"/>
              </a:rPr>
              <a:t> </a:t>
            </a:r>
            <a:r>
              <a:rPr lang="en-US" sz="5500" dirty="0" smtClean="0">
                <a:latin typeface="Arial Narrow" pitchFamily="34" charset="0"/>
              </a:rPr>
              <a:t>- Enable </a:t>
            </a:r>
            <a:r>
              <a:rPr lang="en-US" sz="5500" dirty="0">
                <a:latin typeface="Arial Narrow" pitchFamily="34" charset="0"/>
              </a:rPr>
              <a:t>teachers to grade and give comments on uploaded files and assignments created on and off line</a:t>
            </a:r>
          </a:p>
          <a:p>
            <a:r>
              <a:rPr lang="en-US" sz="5500" b="1" dirty="0" smtClean="0">
                <a:latin typeface="Arial Narrow" pitchFamily="34" charset="0"/>
                <a:hlinkClick r:id="rId3" tooltip="Chat module"/>
              </a:rPr>
              <a:t>Chat</a:t>
            </a:r>
            <a:r>
              <a:rPr lang="en-US" sz="5500" dirty="0">
                <a:latin typeface="Arial Narrow" pitchFamily="34" charset="0"/>
              </a:rPr>
              <a:t> </a:t>
            </a:r>
            <a:r>
              <a:rPr lang="en-US" sz="5500" dirty="0" smtClean="0">
                <a:latin typeface="Arial Narrow" pitchFamily="34" charset="0"/>
              </a:rPr>
              <a:t>- Allows </a:t>
            </a:r>
            <a:r>
              <a:rPr lang="en-US" sz="5500" dirty="0">
                <a:latin typeface="Arial Narrow" pitchFamily="34" charset="0"/>
              </a:rPr>
              <a:t>participants to have a real-time synchronous discussion</a:t>
            </a:r>
          </a:p>
          <a:p>
            <a:r>
              <a:rPr lang="en-US" sz="5500" b="1" dirty="0" smtClean="0">
                <a:latin typeface="Arial Narrow" pitchFamily="34" charset="0"/>
                <a:hlinkClick r:id="rId4" tooltip="Choice module"/>
              </a:rPr>
              <a:t>Choice</a:t>
            </a:r>
            <a:r>
              <a:rPr lang="en-US" sz="5500" dirty="0">
                <a:latin typeface="Arial Narrow" pitchFamily="34" charset="0"/>
              </a:rPr>
              <a:t> </a:t>
            </a:r>
            <a:r>
              <a:rPr lang="en-US" sz="5500" dirty="0" smtClean="0">
                <a:latin typeface="Arial Narrow" pitchFamily="34" charset="0"/>
              </a:rPr>
              <a:t>- A </a:t>
            </a:r>
            <a:r>
              <a:rPr lang="en-US" sz="5500" dirty="0">
                <a:latin typeface="Arial Narrow" pitchFamily="34" charset="0"/>
              </a:rPr>
              <a:t>teacher asks a question and specifies a choice of multiple responses</a:t>
            </a:r>
          </a:p>
          <a:p>
            <a:r>
              <a:rPr lang="en-US" sz="5500" b="1" dirty="0" smtClean="0">
                <a:latin typeface="Arial Narrow" pitchFamily="34" charset="0"/>
                <a:hlinkClick r:id="rId5" tooltip="Database activity module"/>
              </a:rPr>
              <a:t>Database</a:t>
            </a:r>
            <a:r>
              <a:rPr lang="en-US" sz="5500" dirty="0">
                <a:latin typeface="Arial Narrow" pitchFamily="34" charset="0"/>
              </a:rPr>
              <a:t> </a:t>
            </a:r>
            <a:r>
              <a:rPr lang="en-US" sz="5500" dirty="0" smtClean="0">
                <a:latin typeface="Arial Narrow" pitchFamily="34" charset="0"/>
              </a:rPr>
              <a:t>- Enables </a:t>
            </a:r>
            <a:r>
              <a:rPr lang="en-US" sz="5500" dirty="0">
                <a:latin typeface="Arial Narrow" pitchFamily="34" charset="0"/>
              </a:rPr>
              <a:t>participants to create, maintain and search a bank of record entries</a:t>
            </a:r>
          </a:p>
          <a:p>
            <a:r>
              <a:rPr lang="en-US" sz="5500" b="1" dirty="0">
                <a:latin typeface="Arial Narrow" pitchFamily="34" charset="0"/>
                <a:hlinkClick r:id="rId6" tooltip="External tool"/>
              </a:rPr>
              <a:t>External </a:t>
            </a:r>
            <a:r>
              <a:rPr lang="en-US" sz="5500" b="1" dirty="0" smtClean="0">
                <a:latin typeface="Arial Narrow" pitchFamily="34" charset="0"/>
                <a:hlinkClick r:id="rId6" tooltip="External tool"/>
              </a:rPr>
              <a:t>tool</a:t>
            </a:r>
            <a:r>
              <a:rPr lang="en-US" sz="5500" dirty="0">
                <a:latin typeface="Arial Narrow" pitchFamily="34" charset="0"/>
              </a:rPr>
              <a:t> </a:t>
            </a:r>
            <a:r>
              <a:rPr lang="en-US" sz="5500" dirty="0" smtClean="0">
                <a:latin typeface="Arial Narrow" pitchFamily="34" charset="0"/>
              </a:rPr>
              <a:t>- Allows </a:t>
            </a:r>
            <a:r>
              <a:rPr lang="en-US" sz="5500" dirty="0">
                <a:latin typeface="Arial Narrow" pitchFamily="34" charset="0"/>
              </a:rPr>
              <a:t>participants to interact with Learning Tools Interoperability (LTI) compliant learning resources and other activities on other web site</a:t>
            </a:r>
          </a:p>
          <a:p>
            <a:r>
              <a:rPr lang="en-US" sz="5500" b="1" dirty="0" smtClean="0">
                <a:latin typeface="Arial Narrow" pitchFamily="34" charset="0"/>
                <a:hlinkClick r:id="rId7" tooltip="Feedback module"/>
              </a:rPr>
              <a:t>Feedback</a:t>
            </a:r>
            <a:r>
              <a:rPr lang="en-US" sz="5500" dirty="0">
                <a:latin typeface="Arial Narrow" pitchFamily="34" charset="0"/>
              </a:rPr>
              <a:t> </a:t>
            </a:r>
            <a:r>
              <a:rPr lang="en-US" sz="5500" dirty="0" smtClean="0">
                <a:latin typeface="Arial Narrow" pitchFamily="34" charset="0"/>
              </a:rPr>
              <a:t>- For </a:t>
            </a:r>
            <a:r>
              <a:rPr lang="en-US" sz="5500" dirty="0">
                <a:latin typeface="Arial Narrow" pitchFamily="34" charset="0"/>
              </a:rPr>
              <a:t>creating and conducting surveys to collect feedback</a:t>
            </a:r>
          </a:p>
          <a:p>
            <a:r>
              <a:rPr lang="en-US" sz="5500" b="1" dirty="0" smtClean="0">
                <a:latin typeface="Arial Narrow" pitchFamily="34" charset="0"/>
                <a:hlinkClick r:id="rId8" tooltip="Forum module"/>
              </a:rPr>
              <a:t>Forum</a:t>
            </a:r>
            <a:r>
              <a:rPr lang="en-US" sz="5500" dirty="0">
                <a:latin typeface="Arial Narrow" pitchFamily="34" charset="0"/>
              </a:rPr>
              <a:t> </a:t>
            </a:r>
            <a:r>
              <a:rPr lang="en-US" sz="5500" dirty="0" smtClean="0">
                <a:latin typeface="Arial Narrow" pitchFamily="34" charset="0"/>
              </a:rPr>
              <a:t>- Allows </a:t>
            </a:r>
            <a:r>
              <a:rPr lang="en-US" sz="5500" dirty="0">
                <a:latin typeface="Arial Narrow" pitchFamily="34" charset="0"/>
              </a:rPr>
              <a:t>participants to have asynchronous discussions</a:t>
            </a:r>
          </a:p>
          <a:p>
            <a:r>
              <a:rPr lang="en-US" sz="5500" b="1" dirty="0" smtClean="0">
                <a:latin typeface="Arial Narrow" pitchFamily="34" charset="0"/>
                <a:hlinkClick r:id="rId9" tooltip="Glossary module"/>
              </a:rPr>
              <a:t>Glossary</a:t>
            </a:r>
            <a:r>
              <a:rPr lang="en-US" sz="5500" dirty="0">
                <a:latin typeface="Arial Narrow" pitchFamily="34" charset="0"/>
              </a:rPr>
              <a:t> </a:t>
            </a:r>
            <a:r>
              <a:rPr lang="en-US" sz="5500" dirty="0" smtClean="0">
                <a:latin typeface="Arial Narrow" pitchFamily="34" charset="0"/>
              </a:rPr>
              <a:t>- Enables </a:t>
            </a:r>
            <a:r>
              <a:rPr lang="en-US" sz="5500" dirty="0">
                <a:latin typeface="Arial Narrow" pitchFamily="34" charset="0"/>
              </a:rPr>
              <a:t>participants to create and maintain a list of definitions, like a dictionary</a:t>
            </a:r>
          </a:p>
          <a:p>
            <a:r>
              <a:rPr lang="en-US" sz="5500" b="1" dirty="0" smtClean="0">
                <a:latin typeface="Arial Narrow" pitchFamily="34" charset="0"/>
                <a:hlinkClick r:id="rId10" tooltip="Lesson module"/>
              </a:rPr>
              <a:t>Lesson</a:t>
            </a:r>
            <a:r>
              <a:rPr lang="en-US" sz="5500" dirty="0">
                <a:latin typeface="Arial Narrow" pitchFamily="34" charset="0"/>
              </a:rPr>
              <a:t> </a:t>
            </a:r>
            <a:r>
              <a:rPr lang="en-US" sz="5500" dirty="0" smtClean="0">
                <a:latin typeface="Arial Narrow" pitchFamily="34" charset="0"/>
              </a:rPr>
              <a:t>- For </a:t>
            </a:r>
            <a:r>
              <a:rPr lang="en-US" sz="5500" dirty="0">
                <a:latin typeface="Arial Narrow" pitchFamily="34" charset="0"/>
              </a:rPr>
              <a:t>delivering content in flexible ways</a:t>
            </a:r>
          </a:p>
          <a:p>
            <a:r>
              <a:rPr lang="en-US" sz="5500" b="1" dirty="0" smtClean="0">
                <a:latin typeface="Arial Narrow" pitchFamily="34" charset="0"/>
                <a:hlinkClick r:id="rId11" tooltip="Quiz module"/>
              </a:rPr>
              <a:t>Quiz</a:t>
            </a:r>
            <a:r>
              <a:rPr lang="en-US" sz="5500" dirty="0">
                <a:latin typeface="Arial Narrow" pitchFamily="34" charset="0"/>
              </a:rPr>
              <a:t> </a:t>
            </a:r>
            <a:r>
              <a:rPr lang="en-US" sz="5500" dirty="0" smtClean="0">
                <a:latin typeface="Arial Narrow" pitchFamily="34" charset="0"/>
              </a:rPr>
              <a:t>- Allows </a:t>
            </a:r>
            <a:r>
              <a:rPr lang="en-US" sz="5500" dirty="0">
                <a:latin typeface="Arial Narrow" pitchFamily="34" charset="0"/>
              </a:rPr>
              <a:t>the teacher to design and set quiz tests, which may be automatically marked and feedback and/or to correct answers shown</a:t>
            </a:r>
          </a:p>
          <a:p>
            <a:r>
              <a:rPr lang="en-US" sz="5500" b="1" dirty="0" smtClean="0">
                <a:latin typeface="Arial Narrow" pitchFamily="34" charset="0"/>
                <a:hlinkClick r:id="rId12" tooltip="SCORM module"/>
              </a:rPr>
              <a:t>SCORM</a:t>
            </a:r>
            <a:r>
              <a:rPr lang="en-US" sz="5500" dirty="0">
                <a:latin typeface="Arial Narrow" pitchFamily="34" charset="0"/>
              </a:rPr>
              <a:t> </a:t>
            </a:r>
            <a:r>
              <a:rPr lang="en-US" sz="5500" dirty="0" smtClean="0">
                <a:latin typeface="Arial Narrow" pitchFamily="34" charset="0"/>
              </a:rPr>
              <a:t>- Enables </a:t>
            </a:r>
            <a:r>
              <a:rPr lang="en-US" sz="5500" dirty="0">
                <a:latin typeface="Arial Narrow" pitchFamily="34" charset="0"/>
              </a:rPr>
              <a:t>SCORM packages to be included as course content</a:t>
            </a:r>
          </a:p>
          <a:p>
            <a:r>
              <a:rPr lang="en-US" sz="5500" b="1" dirty="0" smtClean="0">
                <a:latin typeface="Arial Narrow" pitchFamily="34" charset="0"/>
                <a:hlinkClick r:id="rId13" tooltip="Survey module"/>
              </a:rPr>
              <a:t>Survey</a:t>
            </a:r>
            <a:r>
              <a:rPr lang="en-US" sz="5500" dirty="0">
                <a:latin typeface="Arial Narrow" pitchFamily="34" charset="0"/>
              </a:rPr>
              <a:t> </a:t>
            </a:r>
            <a:r>
              <a:rPr lang="en-US" sz="5500" dirty="0" smtClean="0">
                <a:latin typeface="Arial Narrow" pitchFamily="34" charset="0"/>
              </a:rPr>
              <a:t>- For </a:t>
            </a:r>
            <a:r>
              <a:rPr lang="en-US" sz="5500" dirty="0">
                <a:latin typeface="Arial Narrow" pitchFamily="34" charset="0"/>
              </a:rPr>
              <a:t>gathering data from students to help teachers learn about their classes and reflect on their own teaching</a:t>
            </a:r>
          </a:p>
          <a:p>
            <a:r>
              <a:rPr lang="en-US" sz="5500" b="1" dirty="0" smtClean="0">
                <a:latin typeface="Arial Narrow" pitchFamily="34" charset="0"/>
                <a:hlinkClick r:id="rId14" tooltip="Wiki module"/>
              </a:rPr>
              <a:t>Wiki</a:t>
            </a:r>
            <a:r>
              <a:rPr lang="en-US" sz="5500" dirty="0">
                <a:latin typeface="Arial Narrow" pitchFamily="34" charset="0"/>
              </a:rPr>
              <a:t> </a:t>
            </a:r>
            <a:r>
              <a:rPr lang="en-US" sz="5500" dirty="0" smtClean="0">
                <a:latin typeface="Arial Narrow" pitchFamily="34" charset="0"/>
              </a:rPr>
              <a:t>- A </a:t>
            </a:r>
            <a:r>
              <a:rPr lang="en-US" sz="5500" dirty="0">
                <a:latin typeface="Arial Narrow" pitchFamily="34" charset="0"/>
              </a:rPr>
              <a:t>collection of web pages that anyone can add to or edit</a:t>
            </a:r>
          </a:p>
          <a:p>
            <a:r>
              <a:rPr lang="en-US" sz="5500" b="1" dirty="0" smtClean="0">
                <a:latin typeface="Arial Narrow" pitchFamily="34" charset="0"/>
                <a:hlinkClick r:id="rId15" tooltip="Workshop module"/>
              </a:rPr>
              <a:t>Workshop</a:t>
            </a:r>
            <a:r>
              <a:rPr lang="en-US" sz="5500" dirty="0">
                <a:latin typeface="Arial Narrow" pitchFamily="34" charset="0"/>
              </a:rPr>
              <a:t> </a:t>
            </a:r>
            <a:r>
              <a:rPr lang="en-US" sz="5500" dirty="0" smtClean="0">
                <a:latin typeface="Arial Narrow" pitchFamily="34" charset="0"/>
              </a:rPr>
              <a:t>- Enables </a:t>
            </a:r>
            <a:r>
              <a:rPr lang="en-US" sz="5500" dirty="0">
                <a:latin typeface="Arial Narrow" pitchFamily="34" charset="0"/>
              </a:rPr>
              <a:t>peer assessment</a:t>
            </a:r>
          </a:p>
          <a:p>
            <a:pPr marL="0" indent="0">
              <a:buNone/>
            </a:pPr>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List of Moodle Activities</a:t>
            </a:r>
            <a:endParaRPr lang="en-US" b="1" dirty="0">
              <a:solidFill>
                <a:schemeClr val="tx2"/>
              </a:solidFill>
            </a:endParaRPr>
          </a:p>
        </p:txBody>
      </p:sp>
    </p:spTree>
    <p:extLst>
      <p:ext uri="{BB962C8B-B14F-4D97-AF65-F5344CB8AC3E}">
        <p14:creationId xmlns:p14="http://schemas.microsoft.com/office/powerpoint/2010/main" val="1950159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lstStyle/>
          <a:p>
            <a:r>
              <a:rPr lang="en-US" sz="1800" dirty="0"/>
              <a:t>All-in-one </a:t>
            </a:r>
            <a:r>
              <a:rPr lang="en-US" sz="1800" dirty="0" smtClean="0"/>
              <a:t>calendar - </a:t>
            </a:r>
            <a:r>
              <a:rPr lang="en-US" sz="1800" dirty="0"/>
              <a:t>Moodle’s calendar tool helps you keep track of your academic or company calendar, course deadlines, group meetings, and other personal events.</a:t>
            </a:r>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p:cNvPicPr/>
          <p:nvPr/>
        </p:nvPicPr>
        <p:blipFill>
          <a:blip r:embed="rId2"/>
          <a:stretch>
            <a:fillRect/>
          </a:stretch>
        </p:blipFill>
        <p:spPr>
          <a:xfrm>
            <a:off x="1143000" y="2209800"/>
            <a:ext cx="6172200" cy="4191000"/>
          </a:xfrm>
          <a:prstGeom prst="rect">
            <a:avLst/>
          </a:prstGeom>
        </p:spPr>
      </p:pic>
    </p:spTree>
    <p:extLst>
      <p:ext uri="{BB962C8B-B14F-4D97-AF65-F5344CB8AC3E}">
        <p14:creationId xmlns:p14="http://schemas.microsoft.com/office/powerpoint/2010/main" val="114719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lstStyle/>
          <a:p>
            <a:r>
              <a:rPr lang="en-US" sz="1800" dirty="0"/>
              <a:t>Convenient file </a:t>
            </a:r>
            <a:r>
              <a:rPr lang="en-US" sz="1800" dirty="0" smtClean="0"/>
              <a:t>management</a:t>
            </a:r>
            <a:r>
              <a:rPr lang="en-US" sz="1800" b="1" dirty="0"/>
              <a:t> </a:t>
            </a:r>
            <a:r>
              <a:rPr lang="en-US" sz="1800" b="1" dirty="0" smtClean="0"/>
              <a:t>- </a:t>
            </a:r>
            <a:r>
              <a:rPr lang="en-US" sz="1800" dirty="0"/>
              <a:t>Drag and drop files from cloud storage services including MS </a:t>
            </a:r>
            <a:r>
              <a:rPr lang="en-US" sz="1800" dirty="0" err="1"/>
              <a:t>Skydrive</a:t>
            </a:r>
            <a:r>
              <a:rPr lang="en-US" sz="1800" dirty="0"/>
              <a:t>, </a:t>
            </a:r>
            <a:r>
              <a:rPr lang="en-US" sz="1800" dirty="0" err="1"/>
              <a:t>dropbox</a:t>
            </a:r>
            <a:r>
              <a:rPr lang="en-US" sz="1800" dirty="0"/>
              <a:t> and Google Drive.</a:t>
            </a:r>
          </a:p>
          <a:p>
            <a:pPr marL="0" indent="0">
              <a:buNone/>
            </a:pPr>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descr="File:File-Management.jpg"/>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81200"/>
            <a:ext cx="6705600" cy="4495800"/>
          </a:xfrm>
          <a:prstGeom prst="rect">
            <a:avLst/>
          </a:prstGeom>
          <a:noFill/>
          <a:ln>
            <a:noFill/>
          </a:ln>
        </p:spPr>
      </p:pic>
    </p:spTree>
    <p:extLst>
      <p:ext uri="{BB962C8B-B14F-4D97-AF65-F5344CB8AC3E}">
        <p14:creationId xmlns:p14="http://schemas.microsoft.com/office/powerpoint/2010/main" val="1704490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lstStyle/>
          <a:p>
            <a:r>
              <a:rPr lang="en-US" sz="1800" dirty="0"/>
              <a:t>Simple and intuitive text </a:t>
            </a:r>
            <a:r>
              <a:rPr lang="en-US" sz="1800" dirty="0" smtClean="0"/>
              <a:t>editor</a:t>
            </a:r>
            <a:r>
              <a:rPr lang="en-US" sz="1800" b="1" dirty="0"/>
              <a:t> </a:t>
            </a:r>
            <a:r>
              <a:rPr lang="en-US" sz="1800" b="1" dirty="0" smtClean="0"/>
              <a:t>- </a:t>
            </a:r>
            <a:r>
              <a:rPr lang="en-US" sz="1800" dirty="0"/>
              <a:t>Format text and conveniently add media and images with an editor that works across all web browsers and devices.</a:t>
            </a:r>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descr="File:text-editor.jpg"/>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05000"/>
            <a:ext cx="7086600" cy="4495800"/>
          </a:xfrm>
          <a:prstGeom prst="rect">
            <a:avLst/>
          </a:prstGeom>
          <a:noFill/>
          <a:ln>
            <a:noFill/>
          </a:ln>
        </p:spPr>
      </p:pic>
    </p:spTree>
    <p:extLst>
      <p:ext uri="{BB962C8B-B14F-4D97-AF65-F5344CB8AC3E}">
        <p14:creationId xmlns:p14="http://schemas.microsoft.com/office/powerpoint/2010/main" val="4019942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lstStyle/>
          <a:p>
            <a:r>
              <a:rPr lang="en-US" sz="1800" dirty="0" smtClean="0"/>
              <a:t>Notifications/Messaging</a:t>
            </a:r>
            <a:r>
              <a:rPr lang="en-US" sz="1800" b="1" dirty="0"/>
              <a:t> </a:t>
            </a:r>
            <a:r>
              <a:rPr lang="en-US" sz="1800" b="1" dirty="0" smtClean="0"/>
              <a:t>- </a:t>
            </a:r>
            <a:r>
              <a:rPr lang="en-US" sz="1800" dirty="0"/>
              <a:t>"Messaging" refers both to automatic alerts from Moodle about new forum posts, assignment submission, notifications, </a:t>
            </a:r>
            <a:r>
              <a:rPr lang="en-US" sz="1800" dirty="0" smtClean="0"/>
              <a:t>etc. </a:t>
            </a:r>
            <a:r>
              <a:rPr lang="en-US" sz="1800" dirty="0"/>
              <a:t>and also conversations using the instant messaging feature.</a:t>
            </a:r>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descr="File:Notifications.jpg"/>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09800"/>
            <a:ext cx="6553200" cy="4343400"/>
          </a:xfrm>
          <a:prstGeom prst="rect">
            <a:avLst/>
          </a:prstGeom>
          <a:noFill/>
          <a:ln>
            <a:noFill/>
          </a:ln>
        </p:spPr>
      </p:pic>
    </p:spTree>
    <p:extLst>
      <p:ext uri="{BB962C8B-B14F-4D97-AF65-F5344CB8AC3E}">
        <p14:creationId xmlns:p14="http://schemas.microsoft.com/office/powerpoint/2010/main" val="11865585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lstStyle/>
          <a:p>
            <a:r>
              <a:rPr lang="en-US" sz="1800" dirty="0" smtClean="0"/>
              <a:t>Track student progress - </a:t>
            </a:r>
            <a:r>
              <a:rPr lang="en-US" sz="1800" dirty="0"/>
              <a:t>Educators and learners can track progress and completion with an array of options for tracking individual activities or resources and at course </a:t>
            </a:r>
            <a:r>
              <a:rPr lang="en-US" sz="1800" dirty="0" smtClean="0"/>
              <a:t>level.</a:t>
            </a:r>
            <a:endParaRPr lang="en-US" sz="1800" b="1" dirty="0"/>
          </a:p>
          <a:p>
            <a:endParaRPr lang="en-US" sz="1800" b="1" dirty="0"/>
          </a:p>
        </p:txBody>
      </p:sp>
      <p:sp>
        <p:nvSpPr>
          <p:cNvPr id="4" name="Title 2"/>
          <p:cNvSpPr>
            <a:spLocks noGrp="1"/>
          </p:cNvSpPr>
          <p:nvPr>
            <p:ph type="title"/>
          </p:nvPr>
        </p:nvSpPr>
        <p:spPr/>
        <p:txBody>
          <a:bodyPr>
            <a:normAutofit/>
          </a:bodyPr>
          <a:lstStyle/>
          <a:p>
            <a:pPr fontAlgn="base"/>
            <a:r>
              <a:rPr lang="en-US" b="1" dirty="0" smtClean="0">
                <a:solidFill>
                  <a:schemeClr val="tx2"/>
                </a:solidFill>
              </a:rPr>
              <a:t>…continuation</a:t>
            </a:r>
            <a:endParaRPr lang="en-US" b="1" dirty="0">
              <a:solidFill>
                <a:schemeClr val="tx2"/>
              </a:solidFill>
            </a:endParaRPr>
          </a:p>
        </p:txBody>
      </p:sp>
      <p:pic>
        <p:nvPicPr>
          <p:cNvPr id="5" name="Picture 4" descr="File:track-progress.jpg"/>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981200"/>
            <a:ext cx="6172200" cy="4572000"/>
          </a:xfrm>
          <a:prstGeom prst="rect">
            <a:avLst/>
          </a:prstGeom>
          <a:noFill/>
          <a:ln>
            <a:noFill/>
          </a:ln>
        </p:spPr>
      </p:pic>
    </p:spTree>
    <p:extLst>
      <p:ext uri="{BB962C8B-B14F-4D97-AF65-F5344CB8AC3E}">
        <p14:creationId xmlns:p14="http://schemas.microsoft.com/office/powerpoint/2010/main" val="2489280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pPr fontAlgn="base"/>
            <a:r>
              <a:rPr lang="en-US" sz="3600" b="1" dirty="0" smtClean="0">
                <a:solidFill>
                  <a:schemeClr val="tx2"/>
                </a:solidFill>
              </a:rPr>
              <a:t>Graphical Representation of a Moodle Site</a:t>
            </a:r>
            <a:endParaRPr lang="en-US" sz="3600" b="1" dirty="0">
              <a:solidFill>
                <a:schemeClr val="tx2"/>
              </a:solidFill>
            </a:endParaRPr>
          </a:p>
        </p:txBody>
      </p:sp>
      <p:pic>
        <p:nvPicPr>
          <p:cNvPr id="5" name="Content Placeholder 4"/>
          <p:cNvPicPr>
            <a:picLocks noGrp="1"/>
          </p:cNvPicPr>
          <p:nvPr>
            <p:ph idx="1"/>
          </p:nvPr>
        </p:nvPicPr>
        <p:blipFill>
          <a:blip r:embed="rId2"/>
          <a:stretch>
            <a:fillRect/>
          </a:stretch>
        </p:blipFill>
        <p:spPr>
          <a:xfrm>
            <a:off x="762000" y="1295400"/>
            <a:ext cx="7467600" cy="5029200"/>
          </a:xfrm>
          <a:prstGeom prst="rect">
            <a:avLst/>
          </a:prstGeom>
        </p:spPr>
      </p:pic>
    </p:spTree>
    <p:extLst>
      <p:ext uri="{BB962C8B-B14F-4D97-AF65-F5344CB8AC3E}">
        <p14:creationId xmlns:p14="http://schemas.microsoft.com/office/powerpoint/2010/main" val="761467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6707" y="1447800"/>
            <a:ext cx="6194073" cy="3535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1995</TotalTime>
  <Words>912</Words>
  <Application>Microsoft Office PowerPoint</Application>
  <PresentationFormat>On-screen Show (4:3)</PresentationFormat>
  <Paragraphs>85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Makes Moodle Thick?</vt:lpstr>
      <vt:lpstr>E-learning Standards Compliance!</vt:lpstr>
      <vt:lpstr>Moodle Registered Sites and List of Countries!</vt:lpstr>
      <vt:lpstr>Moodle Top 10 Countries By Registration</vt:lpstr>
      <vt:lpstr>Moodle Certifications</vt:lpstr>
      <vt:lpstr>Who Uses Moodle?</vt:lpstr>
      <vt:lpstr>Why Moodle (Features)?</vt:lpstr>
      <vt:lpstr>…continuation</vt:lpstr>
      <vt:lpstr>…continuation</vt:lpstr>
      <vt:lpstr>…continuation</vt:lpstr>
      <vt:lpstr>List of Moodle Activities</vt:lpstr>
      <vt:lpstr>…continuation</vt:lpstr>
      <vt:lpstr>…continuation</vt:lpstr>
      <vt:lpstr>…continuation</vt:lpstr>
      <vt:lpstr>…continuation</vt:lpstr>
      <vt:lpstr>…continuation</vt:lpstr>
      <vt:lpstr>Graphical Representation of a Moodle Site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VDT and NCR</dc:title>
  <dc:creator>Damilare  Onafowokan</dc:creator>
  <cp:lastModifiedBy>Manny Ibuje</cp:lastModifiedBy>
  <cp:revision>169</cp:revision>
  <cp:lastPrinted>2015-01-08T10:22:18Z</cp:lastPrinted>
  <dcterms:created xsi:type="dcterms:W3CDTF">2014-11-18T09:05:54Z</dcterms:created>
  <dcterms:modified xsi:type="dcterms:W3CDTF">2015-02-27T10:48:07Z</dcterms:modified>
</cp:coreProperties>
</file>